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5.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367" r:id="rId3"/>
    <p:sldId id="259" r:id="rId4"/>
    <p:sldId id="263" r:id="rId5"/>
    <p:sldId id="373" r:id="rId6"/>
    <p:sldId id="385" r:id="rId7"/>
    <p:sldId id="386" r:id="rId8"/>
    <p:sldId id="387" r:id="rId9"/>
    <p:sldId id="404" r:id="rId10"/>
    <p:sldId id="403" r:id="rId11"/>
    <p:sldId id="402" r:id="rId12"/>
    <p:sldId id="401" r:id="rId13"/>
    <p:sldId id="409" r:id="rId14"/>
    <p:sldId id="410" r:id="rId15"/>
    <p:sldId id="411" r:id="rId16"/>
    <p:sldId id="384" r:id="rId17"/>
    <p:sldId id="413" r:id="rId18"/>
    <p:sldId id="412" r:id="rId19"/>
    <p:sldId id="416" r:id="rId20"/>
    <p:sldId id="374" r:id="rId21"/>
    <p:sldId id="415" r:id="rId22"/>
    <p:sldId id="285" r:id="rId23"/>
    <p:sldId id="417" r:id="rId24"/>
    <p:sldId id="339" r:id="rId25"/>
    <p:sldId id="418" r:id="rId26"/>
    <p:sldId id="419" r:id="rId27"/>
    <p:sldId id="414" r:id="rId28"/>
    <p:sldId id="353" r:id="rId29"/>
    <p:sldId id="375" r:id="rId30"/>
    <p:sldId id="376" r:id="rId31"/>
    <p:sldId id="379" r:id="rId32"/>
    <p:sldId id="420" r:id="rId33"/>
    <p:sldId id="382" r:id="rId34"/>
    <p:sldId id="421" r:id="rId35"/>
    <p:sldId id="422" r:id="rId36"/>
    <p:sldId id="423" r:id="rId37"/>
    <p:sldId id="435" r:id="rId38"/>
    <p:sldId id="436" r:id="rId39"/>
    <p:sldId id="437" r:id="rId40"/>
    <p:sldId id="424" r:id="rId41"/>
    <p:sldId id="425" r:id="rId42"/>
    <p:sldId id="426" r:id="rId43"/>
    <p:sldId id="427" r:id="rId44"/>
    <p:sldId id="428" r:id="rId45"/>
    <p:sldId id="429" r:id="rId46"/>
    <p:sldId id="430" r:id="rId47"/>
    <p:sldId id="431" r:id="rId48"/>
    <p:sldId id="432" r:id="rId49"/>
    <p:sldId id="433" r:id="rId50"/>
    <p:sldId id="434" r:id="rId51"/>
    <p:sldId id="438" r:id="rId52"/>
  </p:sldIdLst>
  <p:sldSz cx="6858000" cy="9144000" type="screen4x3"/>
  <p:notesSz cx="6797675" cy="9926638"/>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67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886" autoAdjust="0"/>
    <p:restoredTop sz="97473" autoAdjust="0"/>
  </p:normalViewPr>
  <p:slideViewPr>
    <p:cSldViewPr>
      <p:cViewPr varScale="1">
        <p:scale>
          <a:sx n="75" d="100"/>
          <a:sy n="75" d="100"/>
        </p:scale>
        <p:origin x="1044" y="6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cg231\dadesCBS\090\SuportAdministratiuGerencia\MEMORIES\MEM&#210;RIES%20QUANTATIVES\2020\GR&#192;FICS%20MEM&#210;RIA%2020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cg231\dadesCBS\090\SuportAdministratiuGerencia\MEMORIES\MEM&#210;RIES%20QUANTATIVES\2020\GR&#192;FICS%20MEM&#210;RIA%2020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cg231\dadesCBS\090\SuportAdministratiuGerencia\MEMORIES\MEM&#210;RIES%20QUANTATIVES\2020\GR&#192;FICS%20MEM&#210;RIA%2020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cg231\dadesCBS\090\SuportAdministratiuGerencia\MEMORIES\MEM&#210;RIES%20QUANTATIVES\2020\GR&#192;FICS%20MEM&#210;RIA%202017.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4"/>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22F-4849-B502-F662BE2790D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22F-4849-B502-F662BE2790D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22F-4849-B502-F662BE2790D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22F-4849-B502-F662BE2790D5}"/>
              </c:ext>
            </c:extLst>
          </c:dPt>
          <c:dLbls>
            <c:dLbl>
              <c:idx val="0"/>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22F-4849-B502-F662BE2790D5}"/>
                </c:ext>
              </c:extLst>
            </c:dLbl>
            <c:dLbl>
              <c:idx val="1"/>
              <c:layout>
                <c:manualLayout>
                  <c:x val="-3.6944973501042658E-2"/>
                  <c:y val="9.3364393949543809E-2"/>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22F-4849-B502-F662BE2790D5}"/>
                </c:ext>
              </c:extLst>
            </c:dLbl>
            <c:dLbl>
              <c:idx val="2"/>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22F-4849-B502-F662BE2790D5}"/>
                </c:ext>
              </c:extLst>
            </c:dLbl>
            <c:dLbl>
              <c:idx val="3"/>
              <c:layout>
                <c:manualLayout>
                  <c:x val="1.0139164375062109E-3"/>
                  <c:y val="-0.18081331475502083"/>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22F-4849-B502-F662BE2790D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ca-E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Hoja1!$A$161:$A$164</c:f>
              <c:strCache>
                <c:ptCount val="4"/>
                <c:pt idx="0">
                  <c:v>taxes i preus públics</c:v>
                </c:pt>
                <c:pt idx="1">
                  <c:v>aportació Generalitat de Catalunya</c:v>
                </c:pt>
                <c:pt idx="2">
                  <c:v>aportació Diputació de Girona</c:v>
                </c:pt>
                <c:pt idx="3">
                  <c:v>aportació ens locals</c:v>
                </c:pt>
              </c:strCache>
            </c:strRef>
          </c:cat>
          <c:val>
            <c:numRef>
              <c:f>Hoja1!$B$161:$B$164</c:f>
              <c:numCache>
                <c:formatCode>_("€"* #,##0.00_);_("€"* \(#,##0.00\);_("€"* "-"??_);_(@_)</c:formatCode>
                <c:ptCount val="4"/>
                <c:pt idx="0">
                  <c:v>287600</c:v>
                </c:pt>
                <c:pt idx="1">
                  <c:v>2821864.51</c:v>
                </c:pt>
                <c:pt idx="2">
                  <c:v>65748.42</c:v>
                </c:pt>
                <c:pt idx="3">
                  <c:v>2037943.82</c:v>
                </c:pt>
              </c:numCache>
            </c:numRef>
          </c:val>
          <c:extLst>
            <c:ext xmlns:c16="http://schemas.microsoft.com/office/drawing/2014/chart" uri="{C3380CC4-5D6E-409C-BE32-E72D297353CC}">
              <c16:uniqueId val="{00000008-C22F-4849-B502-F662BE2790D5}"/>
            </c:ext>
          </c:extLst>
        </c:ser>
        <c:dLbls>
          <c:showLegendKey val="0"/>
          <c:showVal val="0"/>
          <c:showCatName val="0"/>
          <c:showSerName val="0"/>
          <c:showPercent val="1"/>
          <c:showBubbleSize val="0"/>
          <c:showLeaderLines val="1"/>
        </c:dLbls>
        <c:firstSliceAng val="10"/>
      </c:pieChart>
      <c:spPr>
        <a:noFill/>
        <a:ln>
          <a:noFill/>
        </a:ln>
        <a:effectLst/>
      </c:spPr>
    </c:plotArea>
    <c:legend>
      <c:legendPos val="r"/>
      <c:layout>
        <c:manualLayout>
          <c:xMode val="edge"/>
          <c:yMode val="edge"/>
          <c:x val="0.59909715883613857"/>
          <c:y val="0.2433607095486274"/>
          <c:w val="0.38658872675200906"/>
          <c:h val="0.513278580902745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a-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a-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00\ &quot;€&quot;"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ca-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Hoja1!$A$181:$A$187</c:f>
              <c:strCache>
                <c:ptCount val="7"/>
                <c:pt idx="0">
                  <c:v>CAPÍTOL 1</c:v>
                </c:pt>
                <c:pt idx="1">
                  <c:v>CAPÍTOL 2</c:v>
                </c:pt>
                <c:pt idx="2">
                  <c:v>CAPÍTOL 3</c:v>
                </c:pt>
                <c:pt idx="3">
                  <c:v>CAPÍTOL 4</c:v>
                </c:pt>
                <c:pt idx="4">
                  <c:v>CAPITOL 5</c:v>
                </c:pt>
                <c:pt idx="5">
                  <c:v>CAPÍTOL 6</c:v>
                </c:pt>
                <c:pt idx="6">
                  <c:v>CAPÍTOL 8</c:v>
                </c:pt>
              </c:strCache>
            </c:strRef>
          </c:cat>
          <c:val>
            <c:numRef>
              <c:f>Hoja1!$B$181:$B$187</c:f>
              <c:numCache>
                <c:formatCode>#,##0.00</c:formatCode>
                <c:ptCount val="7"/>
                <c:pt idx="0">
                  <c:v>3102544.27</c:v>
                </c:pt>
                <c:pt idx="1">
                  <c:v>1661246.44</c:v>
                </c:pt>
                <c:pt idx="2">
                  <c:v>4000</c:v>
                </c:pt>
                <c:pt idx="3">
                  <c:v>376875.46</c:v>
                </c:pt>
                <c:pt idx="4">
                  <c:v>81076.11</c:v>
                </c:pt>
                <c:pt idx="5">
                  <c:v>19510.78</c:v>
                </c:pt>
                <c:pt idx="6">
                  <c:v>4000</c:v>
                </c:pt>
              </c:numCache>
            </c:numRef>
          </c:val>
          <c:extLst>
            <c:ext xmlns:c16="http://schemas.microsoft.com/office/drawing/2014/chart" uri="{C3380CC4-5D6E-409C-BE32-E72D297353CC}">
              <c16:uniqueId val="{00000000-FA73-4ED9-9BB3-DCADACADA912}"/>
            </c:ext>
          </c:extLst>
        </c:ser>
        <c:dLbls>
          <c:showLegendKey val="0"/>
          <c:showVal val="0"/>
          <c:showCatName val="0"/>
          <c:showSerName val="0"/>
          <c:showPercent val="0"/>
          <c:showBubbleSize val="0"/>
        </c:dLbls>
        <c:gapWidth val="219"/>
        <c:overlap val="-27"/>
        <c:axId val="580183208"/>
        <c:axId val="580184192"/>
      </c:barChart>
      <c:catAx>
        <c:axId val="580183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a-ES"/>
          </a:p>
        </c:txPr>
        <c:crossAx val="580184192"/>
        <c:crosses val="autoZero"/>
        <c:auto val="1"/>
        <c:lblAlgn val="ctr"/>
        <c:lblOffset val="100"/>
        <c:noMultiLvlLbl val="0"/>
      </c:catAx>
      <c:valAx>
        <c:axId val="58018419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a-ES"/>
          </a:p>
        </c:txPr>
        <c:crossAx val="580183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a-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176-4A86-A394-A3C4C28BB8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176-4A86-A394-A3C4C28BB817}"/>
              </c:ext>
            </c:extLst>
          </c:dPt>
          <c:dLbls>
            <c:dLbl>
              <c:idx val="0"/>
              <c:layout>
                <c:manualLayout>
                  <c:x val="0.13829002624671916"/>
                  <c:y val="5.2379337999416742E-2"/>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176-4A86-A394-A3C4C28BB817}"/>
                </c:ext>
              </c:extLst>
            </c:dLbl>
            <c:dLbl>
              <c:idx val="1"/>
              <c:layout>
                <c:manualLayout>
                  <c:x val="-6.2461264097718461E-2"/>
                  <c:y val="-8.6082268819485719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ca-ES"/>
                </a:p>
              </c:txPr>
              <c:showLegendKey val="0"/>
              <c:showVal val="1"/>
              <c:showCatName val="0"/>
              <c:showSerName val="0"/>
              <c:showPercent val="1"/>
              <c:showBubbleSize val="0"/>
              <c:extLst>
                <c:ext xmlns:c15="http://schemas.microsoft.com/office/drawing/2012/chart" uri="{CE6537A1-D6FC-4f65-9D91-7224C49458BB}">
                  <c15:layout>
                    <c:manualLayout>
                      <c:w val="0.21716692937236709"/>
                      <c:h val="0.14648156909768648"/>
                    </c:manualLayout>
                  </c15:layout>
                </c:ext>
                <c:ext xmlns:c16="http://schemas.microsoft.com/office/drawing/2014/chart" uri="{C3380CC4-5D6E-409C-BE32-E72D297353CC}">
                  <c16:uniqueId val="{00000003-F176-4A86-A394-A3C4C28BB81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ca-ES"/>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Hoja1!$A$204:$A$205</c:f>
              <c:strCache>
                <c:ptCount val="2"/>
                <c:pt idx="0">
                  <c:v>despeses estructura</c:v>
                </c:pt>
                <c:pt idx="1">
                  <c:v>despeses serveis</c:v>
                </c:pt>
              </c:strCache>
            </c:strRef>
          </c:cat>
          <c:val>
            <c:numRef>
              <c:f>Hoja1!$B$204:$B$205</c:f>
              <c:numCache>
                <c:formatCode>_("€"* #,##0.00_);_("€"* \(#,##0.00\);_("€"* "-"??_);_(@_)</c:formatCode>
                <c:ptCount val="2"/>
                <c:pt idx="0">
                  <c:v>569538.39</c:v>
                </c:pt>
                <c:pt idx="1">
                  <c:v>4679714.67</c:v>
                </c:pt>
              </c:numCache>
            </c:numRef>
          </c:val>
          <c:extLst>
            <c:ext xmlns:c16="http://schemas.microsoft.com/office/drawing/2014/chart" uri="{C3380CC4-5D6E-409C-BE32-E72D297353CC}">
              <c16:uniqueId val="{00000004-F176-4A86-A394-A3C4C28BB817}"/>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235454943132109"/>
          <c:y val="0.43381634587343249"/>
          <c:w val="0.29931211723534557"/>
          <c:h val="0.17866360454943131"/>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ca-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a-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a-ES"/>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a:pPr>
            <a:r>
              <a:rPr lang="ca-ES" sz="1000" b="0" i="0" baseline="0">
                <a:latin typeface="Tahoma" pitchFamily="34" charset="0"/>
                <a:ea typeface="Tahoma" pitchFamily="34" charset="0"/>
                <a:cs typeface="Tahoma" pitchFamily="34" charset="0"/>
              </a:rPr>
              <a:t>Núm. Menors atesos. Per anys</a:t>
            </a:r>
          </a:p>
        </c:rich>
      </c:tx>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Hoja1!$A$73:$A$84</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Hoja1!$B$73:$B$84</c:f>
              <c:numCache>
                <c:formatCode>#,##0</c:formatCode>
                <c:ptCount val="12"/>
                <c:pt idx="0">
                  <c:v>358</c:v>
                </c:pt>
                <c:pt idx="1">
                  <c:v>409</c:v>
                </c:pt>
                <c:pt idx="2">
                  <c:v>354</c:v>
                </c:pt>
                <c:pt idx="3">
                  <c:v>333</c:v>
                </c:pt>
                <c:pt idx="4">
                  <c:v>373</c:v>
                </c:pt>
                <c:pt idx="5">
                  <c:v>258</c:v>
                </c:pt>
                <c:pt idx="6">
                  <c:v>244</c:v>
                </c:pt>
                <c:pt idx="7" formatCode="General">
                  <c:v>234</c:v>
                </c:pt>
                <c:pt idx="8" formatCode="General">
                  <c:v>220</c:v>
                </c:pt>
                <c:pt idx="9" formatCode="General">
                  <c:v>282</c:v>
                </c:pt>
                <c:pt idx="10" formatCode="General">
                  <c:v>229</c:v>
                </c:pt>
                <c:pt idx="11" formatCode="General">
                  <c:v>220</c:v>
                </c:pt>
              </c:numCache>
            </c:numRef>
          </c:val>
          <c:extLst>
            <c:ext xmlns:c16="http://schemas.microsoft.com/office/drawing/2014/chart" uri="{C3380CC4-5D6E-409C-BE32-E72D297353CC}">
              <c16:uniqueId val="{00000000-4101-4306-B690-94358736E6E9}"/>
            </c:ext>
          </c:extLst>
        </c:ser>
        <c:dLbls>
          <c:showLegendKey val="0"/>
          <c:showVal val="1"/>
          <c:showCatName val="0"/>
          <c:showSerName val="0"/>
          <c:showPercent val="0"/>
          <c:showBubbleSize val="0"/>
        </c:dLbls>
        <c:gapWidth val="150"/>
        <c:overlap val="-25"/>
        <c:axId val="61228160"/>
        <c:axId val="61229696"/>
      </c:barChart>
      <c:catAx>
        <c:axId val="61228160"/>
        <c:scaling>
          <c:orientation val="minMax"/>
        </c:scaling>
        <c:delete val="0"/>
        <c:axPos val="b"/>
        <c:numFmt formatCode="General" sourceLinked="1"/>
        <c:majorTickMark val="none"/>
        <c:minorTickMark val="none"/>
        <c:tickLblPos val="nextTo"/>
        <c:crossAx val="61229696"/>
        <c:crosses val="autoZero"/>
        <c:auto val="1"/>
        <c:lblAlgn val="ctr"/>
        <c:lblOffset val="100"/>
        <c:noMultiLvlLbl val="0"/>
      </c:catAx>
      <c:valAx>
        <c:axId val="61229696"/>
        <c:scaling>
          <c:orientation val="minMax"/>
        </c:scaling>
        <c:delete val="1"/>
        <c:axPos val="l"/>
        <c:numFmt formatCode="#,##0" sourceLinked="1"/>
        <c:majorTickMark val="out"/>
        <c:minorTickMark val="none"/>
        <c:tickLblPos val="none"/>
        <c:crossAx val="61228160"/>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'llars auditades'!$C$36</c:f>
              <c:strCache>
                <c:ptCount val="1"/>
                <c:pt idx="0">
                  <c:v>Derivacions</c:v>
                </c:pt>
              </c:strCache>
            </c:strRef>
          </c:tx>
          <c:spPr>
            <a:solidFill>
              <a:srgbClr val="FFFF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'llars auditades'!$B$37:$B$43</c:f>
              <c:numCache>
                <c:formatCode>General</c:formatCode>
                <c:ptCount val="7"/>
                <c:pt idx="0">
                  <c:v>2014</c:v>
                </c:pt>
                <c:pt idx="1">
                  <c:v>2015</c:v>
                </c:pt>
                <c:pt idx="2">
                  <c:v>2016</c:v>
                </c:pt>
                <c:pt idx="3">
                  <c:v>2017</c:v>
                </c:pt>
                <c:pt idx="4">
                  <c:v>2018</c:v>
                </c:pt>
                <c:pt idx="5">
                  <c:v>2019</c:v>
                </c:pt>
                <c:pt idx="6">
                  <c:v>2020</c:v>
                </c:pt>
              </c:numCache>
            </c:numRef>
          </c:cat>
          <c:val>
            <c:numRef>
              <c:f>'llars auditades'!$C$37:$C$43</c:f>
              <c:numCache>
                <c:formatCode>General</c:formatCode>
                <c:ptCount val="7"/>
                <c:pt idx="0">
                  <c:v>6</c:v>
                </c:pt>
                <c:pt idx="1">
                  <c:v>97</c:v>
                </c:pt>
                <c:pt idx="2">
                  <c:v>145</c:v>
                </c:pt>
                <c:pt idx="3">
                  <c:v>115</c:v>
                </c:pt>
                <c:pt idx="4">
                  <c:v>107</c:v>
                </c:pt>
                <c:pt idx="5">
                  <c:v>103</c:v>
                </c:pt>
                <c:pt idx="6">
                  <c:v>105</c:v>
                </c:pt>
              </c:numCache>
            </c:numRef>
          </c:val>
          <c:extLst>
            <c:ext xmlns:c16="http://schemas.microsoft.com/office/drawing/2014/chart" uri="{C3380CC4-5D6E-409C-BE32-E72D297353CC}">
              <c16:uniqueId val="{00000000-C9C3-489B-892D-CCF12C2AFC2F}"/>
            </c:ext>
          </c:extLst>
        </c:ser>
        <c:ser>
          <c:idx val="1"/>
          <c:order val="1"/>
          <c:tx>
            <c:strRef>
              <c:f>'llars auditades'!$D$36</c:f>
              <c:strCache>
                <c:ptCount val="1"/>
                <c:pt idx="0">
                  <c:v>Auditories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'llars auditades'!$B$37:$B$43</c:f>
              <c:numCache>
                <c:formatCode>General</c:formatCode>
                <c:ptCount val="7"/>
                <c:pt idx="0">
                  <c:v>2014</c:v>
                </c:pt>
                <c:pt idx="1">
                  <c:v>2015</c:v>
                </c:pt>
                <c:pt idx="2">
                  <c:v>2016</c:v>
                </c:pt>
                <c:pt idx="3">
                  <c:v>2017</c:v>
                </c:pt>
                <c:pt idx="4">
                  <c:v>2018</c:v>
                </c:pt>
                <c:pt idx="5">
                  <c:v>2019</c:v>
                </c:pt>
                <c:pt idx="6">
                  <c:v>2020</c:v>
                </c:pt>
              </c:numCache>
            </c:numRef>
          </c:cat>
          <c:val>
            <c:numRef>
              <c:f>'llars auditades'!$D$37:$D$43</c:f>
              <c:numCache>
                <c:formatCode>General</c:formatCode>
                <c:ptCount val="7"/>
                <c:pt idx="0">
                  <c:v>6</c:v>
                </c:pt>
                <c:pt idx="1">
                  <c:v>88</c:v>
                </c:pt>
                <c:pt idx="2">
                  <c:v>74</c:v>
                </c:pt>
                <c:pt idx="3">
                  <c:v>107</c:v>
                </c:pt>
                <c:pt idx="4">
                  <c:v>101</c:v>
                </c:pt>
                <c:pt idx="5">
                  <c:v>92</c:v>
                </c:pt>
                <c:pt idx="6">
                  <c:v>49</c:v>
                </c:pt>
              </c:numCache>
            </c:numRef>
          </c:val>
          <c:extLst>
            <c:ext xmlns:c16="http://schemas.microsoft.com/office/drawing/2014/chart" uri="{C3380CC4-5D6E-409C-BE32-E72D297353CC}">
              <c16:uniqueId val="{00000001-C9C3-489B-892D-CCF12C2AFC2F}"/>
            </c:ext>
          </c:extLst>
        </c:ser>
        <c:dLbls>
          <c:showLegendKey val="0"/>
          <c:showVal val="0"/>
          <c:showCatName val="0"/>
          <c:showSerName val="0"/>
          <c:showPercent val="0"/>
          <c:showBubbleSize val="0"/>
        </c:dLbls>
        <c:gapWidth val="150"/>
        <c:axId val="286910976"/>
        <c:axId val="220187456"/>
      </c:barChart>
      <c:catAx>
        <c:axId val="286910976"/>
        <c:scaling>
          <c:orientation val="minMax"/>
        </c:scaling>
        <c:delete val="0"/>
        <c:axPos val="b"/>
        <c:numFmt formatCode="General" sourceLinked="1"/>
        <c:majorTickMark val="out"/>
        <c:minorTickMark val="none"/>
        <c:tickLblPos val="nextTo"/>
        <c:crossAx val="220187456"/>
        <c:crosses val="autoZero"/>
        <c:auto val="1"/>
        <c:lblAlgn val="ctr"/>
        <c:lblOffset val="100"/>
        <c:noMultiLvlLbl val="0"/>
      </c:catAx>
      <c:valAx>
        <c:axId val="220187456"/>
        <c:scaling>
          <c:orientation val="minMax"/>
        </c:scaling>
        <c:delete val="0"/>
        <c:axPos val="l"/>
        <c:majorGridlines/>
        <c:numFmt formatCode="General" sourceLinked="1"/>
        <c:majorTickMark val="out"/>
        <c:minorTickMark val="none"/>
        <c:tickLblPos val="nextTo"/>
        <c:crossAx val="286910976"/>
        <c:crosses val="autoZero"/>
        <c:crossBetween val="between"/>
      </c:valAx>
    </c:plotArea>
    <c:legend>
      <c:legendPos val="r"/>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a-ES"/>
          </a:p>
        </p:txBody>
      </p:sp>
      <p:sp>
        <p:nvSpPr>
          <p:cNvPr id="3" name="2 Marcador de fecha"/>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1F287C2D-0B33-4FAE-97F4-B17B99ED507D}" type="datetimeFigureOut">
              <a:rPr lang="ca-ES" smtClean="0"/>
              <a:pPr/>
              <a:t>30/7/2021</a:t>
            </a:fld>
            <a:endParaRPr lang="ca-ES"/>
          </a:p>
        </p:txBody>
      </p:sp>
      <p:sp>
        <p:nvSpPr>
          <p:cNvPr id="4" name="3 Marcador de imagen de diapositiva"/>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1440" tIns="45720" rIns="91440" bIns="45720" rtlCol="0" anchor="ctr"/>
          <a:lstStyle/>
          <a:p>
            <a:endParaRPr lang="ca-ES"/>
          </a:p>
        </p:txBody>
      </p:sp>
      <p:sp>
        <p:nvSpPr>
          <p:cNvPr id="5" name="4 Marcador de notas"/>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5 Marcador de pie de página"/>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ca-ES"/>
          </a:p>
        </p:txBody>
      </p:sp>
      <p:sp>
        <p:nvSpPr>
          <p:cNvPr id="7" name="6 Marcador de número de diapositiva"/>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70CA15F8-F6BF-4020-9637-6B957EE3B431}" type="slidenum">
              <a:rPr lang="ca-ES" smtClean="0"/>
              <a:pPr/>
              <a:t>‹#›</a:t>
            </a:fld>
            <a:endParaRPr lang="ca-ES"/>
          </a:p>
        </p:txBody>
      </p:sp>
    </p:spTree>
    <p:extLst>
      <p:ext uri="{BB962C8B-B14F-4D97-AF65-F5344CB8AC3E}">
        <p14:creationId xmlns:p14="http://schemas.microsoft.com/office/powerpoint/2010/main" val="3218671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a:t>
            </a:fld>
            <a:endParaRPr lang="ca-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13</a:t>
            </a:fld>
            <a:endParaRPr lang="ca-ES"/>
          </a:p>
        </p:txBody>
      </p:sp>
    </p:spTree>
    <p:extLst>
      <p:ext uri="{BB962C8B-B14F-4D97-AF65-F5344CB8AC3E}">
        <p14:creationId xmlns:p14="http://schemas.microsoft.com/office/powerpoint/2010/main" val="157655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14</a:t>
            </a:fld>
            <a:endParaRPr lang="ca-ES"/>
          </a:p>
        </p:txBody>
      </p:sp>
    </p:spTree>
    <p:extLst>
      <p:ext uri="{BB962C8B-B14F-4D97-AF65-F5344CB8AC3E}">
        <p14:creationId xmlns:p14="http://schemas.microsoft.com/office/powerpoint/2010/main" val="3314465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15</a:t>
            </a:fld>
            <a:endParaRPr lang="ca-ES"/>
          </a:p>
        </p:txBody>
      </p:sp>
    </p:spTree>
    <p:extLst>
      <p:ext uri="{BB962C8B-B14F-4D97-AF65-F5344CB8AC3E}">
        <p14:creationId xmlns:p14="http://schemas.microsoft.com/office/powerpoint/2010/main" val="3328707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16</a:t>
            </a:fld>
            <a:endParaRPr lang="ca-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17</a:t>
            </a:fld>
            <a:endParaRPr lang="ca-ES"/>
          </a:p>
        </p:txBody>
      </p:sp>
    </p:spTree>
    <p:extLst>
      <p:ext uri="{BB962C8B-B14F-4D97-AF65-F5344CB8AC3E}">
        <p14:creationId xmlns:p14="http://schemas.microsoft.com/office/powerpoint/2010/main" val="702056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18</a:t>
            </a:fld>
            <a:endParaRPr lang="ca-ES"/>
          </a:p>
        </p:txBody>
      </p:sp>
    </p:spTree>
    <p:extLst>
      <p:ext uri="{BB962C8B-B14F-4D97-AF65-F5344CB8AC3E}">
        <p14:creationId xmlns:p14="http://schemas.microsoft.com/office/powerpoint/2010/main" val="3339579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19</a:t>
            </a:fld>
            <a:endParaRPr lang="ca-ES"/>
          </a:p>
        </p:txBody>
      </p:sp>
    </p:spTree>
    <p:extLst>
      <p:ext uri="{BB962C8B-B14F-4D97-AF65-F5344CB8AC3E}">
        <p14:creationId xmlns:p14="http://schemas.microsoft.com/office/powerpoint/2010/main" val="3281197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20</a:t>
            </a:fld>
            <a:endParaRPr lang="ca-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21</a:t>
            </a:fld>
            <a:endParaRPr lang="ca-ES"/>
          </a:p>
        </p:txBody>
      </p:sp>
    </p:spTree>
    <p:extLst>
      <p:ext uri="{BB962C8B-B14F-4D97-AF65-F5344CB8AC3E}">
        <p14:creationId xmlns:p14="http://schemas.microsoft.com/office/powerpoint/2010/main" val="1353381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22</a:t>
            </a:fld>
            <a:endParaRPr lang="ca-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5</a:t>
            </a:fld>
            <a:endParaRPr lang="ca-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23</a:t>
            </a:fld>
            <a:endParaRPr lang="ca-ES"/>
          </a:p>
        </p:txBody>
      </p:sp>
    </p:spTree>
    <p:extLst>
      <p:ext uri="{BB962C8B-B14F-4D97-AF65-F5344CB8AC3E}">
        <p14:creationId xmlns:p14="http://schemas.microsoft.com/office/powerpoint/2010/main" val="4115736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24</a:t>
            </a:fld>
            <a:endParaRPr lang="ca-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25</a:t>
            </a:fld>
            <a:endParaRPr lang="ca-ES"/>
          </a:p>
        </p:txBody>
      </p:sp>
    </p:spTree>
    <p:extLst>
      <p:ext uri="{BB962C8B-B14F-4D97-AF65-F5344CB8AC3E}">
        <p14:creationId xmlns:p14="http://schemas.microsoft.com/office/powerpoint/2010/main" val="2204234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26</a:t>
            </a:fld>
            <a:endParaRPr lang="ca-ES"/>
          </a:p>
        </p:txBody>
      </p:sp>
    </p:spTree>
    <p:extLst>
      <p:ext uri="{BB962C8B-B14F-4D97-AF65-F5344CB8AC3E}">
        <p14:creationId xmlns:p14="http://schemas.microsoft.com/office/powerpoint/2010/main" val="30771569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27</a:t>
            </a:fld>
            <a:endParaRPr lang="ca-ES"/>
          </a:p>
        </p:txBody>
      </p:sp>
    </p:spTree>
    <p:extLst>
      <p:ext uri="{BB962C8B-B14F-4D97-AF65-F5344CB8AC3E}">
        <p14:creationId xmlns:p14="http://schemas.microsoft.com/office/powerpoint/2010/main" val="21117086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28</a:t>
            </a:fld>
            <a:endParaRPr lang="ca-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29</a:t>
            </a:fld>
            <a:endParaRPr lang="ca-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30</a:t>
            </a:fld>
            <a:endParaRPr lang="ca-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31</a:t>
            </a:fld>
            <a:endParaRPr lang="ca-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32</a:t>
            </a:fld>
            <a:endParaRPr lang="ca-ES"/>
          </a:p>
        </p:txBody>
      </p:sp>
    </p:spTree>
    <p:extLst>
      <p:ext uri="{BB962C8B-B14F-4D97-AF65-F5344CB8AC3E}">
        <p14:creationId xmlns:p14="http://schemas.microsoft.com/office/powerpoint/2010/main" val="3515265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6</a:t>
            </a:fld>
            <a:endParaRPr lang="ca-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33</a:t>
            </a:fld>
            <a:endParaRPr lang="ca-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34</a:t>
            </a:fld>
            <a:endParaRPr lang="ca-ES"/>
          </a:p>
        </p:txBody>
      </p:sp>
    </p:spTree>
    <p:extLst>
      <p:ext uri="{BB962C8B-B14F-4D97-AF65-F5344CB8AC3E}">
        <p14:creationId xmlns:p14="http://schemas.microsoft.com/office/powerpoint/2010/main" val="5788285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35</a:t>
            </a:fld>
            <a:endParaRPr lang="ca-ES"/>
          </a:p>
        </p:txBody>
      </p:sp>
    </p:spTree>
    <p:extLst>
      <p:ext uri="{BB962C8B-B14F-4D97-AF65-F5344CB8AC3E}">
        <p14:creationId xmlns:p14="http://schemas.microsoft.com/office/powerpoint/2010/main" val="90260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36</a:t>
            </a:fld>
            <a:endParaRPr lang="ca-ES"/>
          </a:p>
        </p:txBody>
      </p:sp>
    </p:spTree>
    <p:extLst>
      <p:ext uri="{BB962C8B-B14F-4D97-AF65-F5344CB8AC3E}">
        <p14:creationId xmlns:p14="http://schemas.microsoft.com/office/powerpoint/2010/main" val="37993173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37</a:t>
            </a:fld>
            <a:endParaRPr lang="ca-ES"/>
          </a:p>
        </p:txBody>
      </p:sp>
    </p:spTree>
    <p:extLst>
      <p:ext uri="{BB962C8B-B14F-4D97-AF65-F5344CB8AC3E}">
        <p14:creationId xmlns:p14="http://schemas.microsoft.com/office/powerpoint/2010/main" val="356419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38</a:t>
            </a:fld>
            <a:endParaRPr lang="ca-ES"/>
          </a:p>
        </p:txBody>
      </p:sp>
    </p:spTree>
    <p:extLst>
      <p:ext uri="{BB962C8B-B14F-4D97-AF65-F5344CB8AC3E}">
        <p14:creationId xmlns:p14="http://schemas.microsoft.com/office/powerpoint/2010/main" val="11731844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39</a:t>
            </a:fld>
            <a:endParaRPr lang="ca-ES"/>
          </a:p>
        </p:txBody>
      </p:sp>
    </p:spTree>
    <p:extLst>
      <p:ext uri="{BB962C8B-B14F-4D97-AF65-F5344CB8AC3E}">
        <p14:creationId xmlns:p14="http://schemas.microsoft.com/office/powerpoint/2010/main" val="10236196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40</a:t>
            </a:fld>
            <a:endParaRPr lang="ca-ES"/>
          </a:p>
        </p:txBody>
      </p:sp>
    </p:spTree>
    <p:extLst>
      <p:ext uri="{BB962C8B-B14F-4D97-AF65-F5344CB8AC3E}">
        <p14:creationId xmlns:p14="http://schemas.microsoft.com/office/powerpoint/2010/main" val="3877345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41</a:t>
            </a:fld>
            <a:endParaRPr lang="ca-ES"/>
          </a:p>
        </p:txBody>
      </p:sp>
    </p:spTree>
    <p:extLst>
      <p:ext uri="{BB962C8B-B14F-4D97-AF65-F5344CB8AC3E}">
        <p14:creationId xmlns:p14="http://schemas.microsoft.com/office/powerpoint/2010/main" val="2902969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42</a:t>
            </a:fld>
            <a:endParaRPr lang="ca-ES"/>
          </a:p>
        </p:txBody>
      </p:sp>
    </p:spTree>
    <p:extLst>
      <p:ext uri="{BB962C8B-B14F-4D97-AF65-F5344CB8AC3E}">
        <p14:creationId xmlns:p14="http://schemas.microsoft.com/office/powerpoint/2010/main" val="285446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7</a:t>
            </a:fld>
            <a:endParaRPr lang="ca-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43</a:t>
            </a:fld>
            <a:endParaRPr lang="ca-ES"/>
          </a:p>
        </p:txBody>
      </p:sp>
    </p:spTree>
    <p:extLst>
      <p:ext uri="{BB962C8B-B14F-4D97-AF65-F5344CB8AC3E}">
        <p14:creationId xmlns:p14="http://schemas.microsoft.com/office/powerpoint/2010/main" val="30393249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44</a:t>
            </a:fld>
            <a:endParaRPr lang="ca-ES"/>
          </a:p>
        </p:txBody>
      </p:sp>
    </p:spTree>
    <p:extLst>
      <p:ext uri="{BB962C8B-B14F-4D97-AF65-F5344CB8AC3E}">
        <p14:creationId xmlns:p14="http://schemas.microsoft.com/office/powerpoint/2010/main" val="2279558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45</a:t>
            </a:fld>
            <a:endParaRPr lang="ca-ES"/>
          </a:p>
        </p:txBody>
      </p:sp>
    </p:spTree>
    <p:extLst>
      <p:ext uri="{BB962C8B-B14F-4D97-AF65-F5344CB8AC3E}">
        <p14:creationId xmlns:p14="http://schemas.microsoft.com/office/powerpoint/2010/main" val="31607530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46</a:t>
            </a:fld>
            <a:endParaRPr lang="ca-ES"/>
          </a:p>
        </p:txBody>
      </p:sp>
    </p:spTree>
    <p:extLst>
      <p:ext uri="{BB962C8B-B14F-4D97-AF65-F5344CB8AC3E}">
        <p14:creationId xmlns:p14="http://schemas.microsoft.com/office/powerpoint/2010/main" val="19209215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47</a:t>
            </a:fld>
            <a:endParaRPr lang="ca-ES"/>
          </a:p>
        </p:txBody>
      </p:sp>
    </p:spTree>
    <p:extLst>
      <p:ext uri="{BB962C8B-B14F-4D97-AF65-F5344CB8AC3E}">
        <p14:creationId xmlns:p14="http://schemas.microsoft.com/office/powerpoint/2010/main" val="1077912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48</a:t>
            </a:fld>
            <a:endParaRPr lang="ca-ES"/>
          </a:p>
        </p:txBody>
      </p:sp>
    </p:spTree>
    <p:extLst>
      <p:ext uri="{BB962C8B-B14F-4D97-AF65-F5344CB8AC3E}">
        <p14:creationId xmlns:p14="http://schemas.microsoft.com/office/powerpoint/2010/main" val="6880432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49</a:t>
            </a:fld>
            <a:endParaRPr lang="ca-ES"/>
          </a:p>
        </p:txBody>
      </p:sp>
    </p:spTree>
    <p:extLst>
      <p:ext uri="{BB962C8B-B14F-4D97-AF65-F5344CB8AC3E}">
        <p14:creationId xmlns:p14="http://schemas.microsoft.com/office/powerpoint/2010/main" val="144156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50</a:t>
            </a:fld>
            <a:endParaRPr lang="ca-ES"/>
          </a:p>
        </p:txBody>
      </p:sp>
    </p:spTree>
    <p:extLst>
      <p:ext uri="{BB962C8B-B14F-4D97-AF65-F5344CB8AC3E}">
        <p14:creationId xmlns:p14="http://schemas.microsoft.com/office/powerpoint/2010/main" val="8453004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51</a:t>
            </a:fld>
            <a:endParaRPr lang="ca-ES"/>
          </a:p>
        </p:txBody>
      </p:sp>
    </p:spTree>
    <p:extLst>
      <p:ext uri="{BB962C8B-B14F-4D97-AF65-F5344CB8AC3E}">
        <p14:creationId xmlns:p14="http://schemas.microsoft.com/office/powerpoint/2010/main" val="3767573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8</a:t>
            </a:fld>
            <a:endParaRPr lang="ca-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9</a:t>
            </a:fld>
            <a:endParaRPr lang="ca-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10</a:t>
            </a:fld>
            <a:endParaRPr lang="ca-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11</a:t>
            </a:fld>
            <a:endParaRPr lang="ca-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ca-ES" dirty="0"/>
          </a:p>
        </p:txBody>
      </p:sp>
      <p:sp>
        <p:nvSpPr>
          <p:cNvPr id="4" name="3 Marcador de número de diapositiva"/>
          <p:cNvSpPr>
            <a:spLocks noGrp="1"/>
          </p:cNvSpPr>
          <p:nvPr>
            <p:ph type="sldNum" sz="quarter" idx="10"/>
          </p:nvPr>
        </p:nvSpPr>
        <p:spPr/>
        <p:txBody>
          <a:bodyPr/>
          <a:lstStyle/>
          <a:p>
            <a:fld id="{70CA15F8-F6BF-4020-9637-6B957EE3B431}" type="slidenum">
              <a:rPr lang="ca-ES" smtClean="0"/>
              <a:pPr/>
              <a:t>12</a:t>
            </a:fld>
            <a:endParaRPr lang="ca-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840570"/>
            <a:ext cx="5829300" cy="1960033"/>
          </a:xfrm>
        </p:spPr>
        <p:txBody>
          <a:bodyPr/>
          <a:lstStyle/>
          <a:p>
            <a:r>
              <a:rPr lang="es-ES"/>
              <a:t>Haga clic para modificar el estilo de título del patrón</a:t>
            </a:r>
            <a:endParaRPr lang="ca-ES"/>
          </a:p>
        </p:txBody>
      </p:sp>
      <p:sp>
        <p:nvSpPr>
          <p:cNvPr id="3" name="2 Subtítulo"/>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ca-ES"/>
          </a:p>
        </p:txBody>
      </p:sp>
      <p:sp>
        <p:nvSpPr>
          <p:cNvPr id="4" name="3 Marcador de fecha"/>
          <p:cNvSpPr>
            <a:spLocks noGrp="1"/>
          </p:cNvSpPr>
          <p:nvPr>
            <p:ph type="dt" sz="half" idx="10"/>
          </p:nvPr>
        </p:nvSpPr>
        <p:spPr/>
        <p:txBody>
          <a:bodyPr/>
          <a:lstStyle/>
          <a:p>
            <a:fld id="{275CB5D6-1E7C-4AC4-9911-842378D93242}" type="datetime1">
              <a:rPr lang="ca-ES" smtClean="0"/>
              <a:pPr/>
              <a:t>30/7/2021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fecha"/>
          <p:cNvSpPr>
            <a:spLocks noGrp="1"/>
          </p:cNvSpPr>
          <p:nvPr>
            <p:ph type="dt" sz="half" idx="10"/>
          </p:nvPr>
        </p:nvSpPr>
        <p:spPr/>
        <p:txBody>
          <a:bodyPr/>
          <a:lstStyle/>
          <a:p>
            <a:fld id="{2FBC128B-C2FE-4ED5-9709-3B6F169CC097}" type="datetime1">
              <a:rPr lang="ca-ES" smtClean="0"/>
              <a:pPr/>
              <a:t>30/7/2021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366188"/>
            <a:ext cx="1543050" cy="7802033"/>
          </a:xfrm>
        </p:spPr>
        <p:txBody>
          <a:bodyPr vert="eaVert"/>
          <a:lstStyle/>
          <a:p>
            <a:r>
              <a:rPr lang="es-ES"/>
              <a:t>Haga clic para modificar el estilo de título del patrón</a:t>
            </a:r>
            <a:endParaRPr lang="ca-ES"/>
          </a:p>
        </p:txBody>
      </p:sp>
      <p:sp>
        <p:nvSpPr>
          <p:cNvPr id="3" name="2 Marcador de texto vertical"/>
          <p:cNvSpPr>
            <a:spLocks noGrp="1"/>
          </p:cNvSpPr>
          <p:nvPr>
            <p:ph type="body" orient="vert" idx="1"/>
          </p:nvPr>
        </p:nvSpPr>
        <p:spPr>
          <a:xfrm>
            <a:off x="342900" y="366188"/>
            <a:ext cx="4514850" cy="7802033"/>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fecha"/>
          <p:cNvSpPr>
            <a:spLocks noGrp="1"/>
          </p:cNvSpPr>
          <p:nvPr>
            <p:ph type="dt" sz="half" idx="10"/>
          </p:nvPr>
        </p:nvSpPr>
        <p:spPr/>
        <p:txBody>
          <a:bodyPr/>
          <a:lstStyle/>
          <a:p>
            <a:fld id="{7E915996-55FE-4C36-82FC-F659B97ACF01}" type="datetime1">
              <a:rPr lang="ca-ES" smtClean="0"/>
              <a:pPr/>
              <a:t>30/7/2021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fecha"/>
          <p:cNvSpPr>
            <a:spLocks noGrp="1"/>
          </p:cNvSpPr>
          <p:nvPr>
            <p:ph type="dt" sz="half" idx="10"/>
          </p:nvPr>
        </p:nvSpPr>
        <p:spPr/>
        <p:txBody>
          <a:bodyPr/>
          <a:lstStyle/>
          <a:p>
            <a:fld id="{AAF9C492-1EF8-4BC1-94E9-C01F0443D378}" type="datetime1">
              <a:rPr lang="ca-ES" smtClean="0"/>
              <a:pPr/>
              <a:t>30/7/2021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5" y="5875867"/>
            <a:ext cx="5829300" cy="1816100"/>
          </a:xfrm>
        </p:spPr>
        <p:txBody>
          <a:bodyPr anchor="t"/>
          <a:lstStyle>
            <a:lvl1pPr algn="l">
              <a:defRPr sz="4000" b="1" cap="all"/>
            </a:lvl1pPr>
          </a:lstStyle>
          <a:p>
            <a:r>
              <a:rPr lang="es-ES"/>
              <a:t>Haga clic para modificar el estilo de título del patrón</a:t>
            </a:r>
            <a:endParaRPr lang="ca-ES"/>
          </a:p>
        </p:txBody>
      </p:sp>
      <p:sp>
        <p:nvSpPr>
          <p:cNvPr id="3" name="2 Marcador de texto"/>
          <p:cNvSpPr>
            <a:spLocks noGrp="1"/>
          </p:cNvSpPr>
          <p:nvPr>
            <p:ph type="body" idx="1"/>
          </p:nvPr>
        </p:nvSpPr>
        <p:spPr>
          <a:xfrm>
            <a:off x="541735" y="3875621"/>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1DF7758-7112-49A8-9D61-684B3F48D161}" type="datetime1">
              <a:rPr lang="ca-ES" smtClean="0"/>
              <a:pPr/>
              <a:t>30/7/2021</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contenido"/>
          <p:cNvSpPr>
            <a:spLocks noGrp="1"/>
          </p:cNvSpPr>
          <p:nvPr>
            <p:ph sz="half" idx="1"/>
          </p:nvPr>
        </p:nvSpPr>
        <p:spPr>
          <a:xfrm>
            <a:off x="342900" y="213360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contenido"/>
          <p:cNvSpPr>
            <a:spLocks noGrp="1"/>
          </p:cNvSpPr>
          <p:nvPr>
            <p:ph sz="half" idx="2"/>
          </p:nvPr>
        </p:nvSpPr>
        <p:spPr>
          <a:xfrm>
            <a:off x="3486150" y="213360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4 Marcador de fecha"/>
          <p:cNvSpPr>
            <a:spLocks noGrp="1"/>
          </p:cNvSpPr>
          <p:nvPr>
            <p:ph type="dt" sz="half" idx="10"/>
          </p:nvPr>
        </p:nvSpPr>
        <p:spPr/>
        <p:txBody>
          <a:bodyPr/>
          <a:lstStyle/>
          <a:p>
            <a:fld id="{588C3B14-42A1-4F9A-AE59-C84C3EE3A64C}" type="datetime1">
              <a:rPr lang="ca-ES" smtClean="0"/>
              <a:pPr/>
              <a:t>30/7/2021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ca-ES"/>
          </a:p>
        </p:txBody>
      </p:sp>
      <p:sp>
        <p:nvSpPr>
          <p:cNvPr id="3" name="2 Marcador de texto"/>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4 Marcador de texto"/>
          <p:cNvSpPr>
            <a:spLocks noGrp="1"/>
          </p:cNvSpPr>
          <p:nvPr>
            <p:ph type="body" sz="quarter" idx="3"/>
          </p:nvPr>
        </p:nvSpPr>
        <p:spPr>
          <a:xfrm>
            <a:off x="3483771"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483771"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7" name="6 Marcador de fecha"/>
          <p:cNvSpPr>
            <a:spLocks noGrp="1"/>
          </p:cNvSpPr>
          <p:nvPr>
            <p:ph type="dt" sz="half" idx="10"/>
          </p:nvPr>
        </p:nvSpPr>
        <p:spPr/>
        <p:txBody>
          <a:bodyPr/>
          <a:lstStyle/>
          <a:p>
            <a:fld id="{B72643AE-34FF-4D49-B4FD-32CA8E3AA1F0}" type="datetime1">
              <a:rPr lang="ca-ES" smtClean="0"/>
              <a:pPr/>
              <a:t>30/7/2021</a:t>
            </a:fld>
            <a:endParaRPr lang="ca-ES"/>
          </a:p>
        </p:txBody>
      </p:sp>
      <p:sp>
        <p:nvSpPr>
          <p:cNvPr id="8" name="7 Marcador de pie de página"/>
          <p:cNvSpPr>
            <a:spLocks noGrp="1"/>
          </p:cNvSpPr>
          <p:nvPr>
            <p:ph type="ftr" sz="quarter" idx="11"/>
          </p:nvPr>
        </p:nvSpPr>
        <p:spPr/>
        <p:txBody>
          <a:bodyPr/>
          <a:lstStyle/>
          <a:p>
            <a:endParaRPr lang="ca-ES"/>
          </a:p>
        </p:txBody>
      </p:sp>
      <p:sp>
        <p:nvSpPr>
          <p:cNvPr id="9" name="8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fecha"/>
          <p:cNvSpPr>
            <a:spLocks noGrp="1"/>
          </p:cNvSpPr>
          <p:nvPr>
            <p:ph type="dt" sz="half" idx="10"/>
          </p:nvPr>
        </p:nvSpPr>
        <p:spPr/>
        <p:txBody>
          <a:bodyPr/>
          <a:lstStyle/>
          <a:p>
            <a:fld id="{6B51089C-9E19-4BE3-9CB0-589BCAC0EB54}" type="datetime1">
              <a:rPr lang="ca-ES" smtClean="0"/>
              <a:pPr/>
              <a:t>30/7/2021</a:t>
            </a:fld>
            <a:endParaRPr lang="ca-ES"/>
          </a:p>
        </p:txBody>
      </p:sp>
      <p:sp>
        <p:nvSpPr>
          <p:cNvPr id="4" name="3 Marcador de pie de página"/>
          <p:cNvSpPr>
            <a:spLocks noGrp="1"/>
          </p:cNvSpPr>
          <p:nvPr>
            <p:ph type="ftr" sz="quarter" idx="11"/>
          </p:nvPr>
        </p:nvSpPr>
        <p:spPr/>
        <p:txBody>
          <a:bodyPr/>
          <a:lstStyle/>
          <a:p>
            <a:endParaRPr lang="ca-ES"/>
          </a:p>
        </p:txBody>
      </p:sp>
      <p:sp>
        <p:nvSpPr>
          <p:cNvPr id="5" name="4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252A5CF-CC69-4BCA-9C69-E2B62CED6F78}" type="datetime1">
              <a:rPr lang="ca-ES" smtClean="0"/>
              <a:pPr/>
              <a:t>30/7/2021</a:t>
            </a:fld>
            <a:endParaRPr lang="ca-ES"/>
          </a:p>
        </p:txBody>
      </p:sp>
      <p:sp>
        <p:nvSpPr>
          <p:cNvPr id="3" name="2 Marcador de pie de página"/>
          <p:cNvSpPr>
            <a:spLocks noGrp="1"/>
          </p:cNvSpPr>
          <p:nvPr>
            <p:ph type="ftr" sz="quarter" idx="11"/>
          </p:nvPr>
        </p:nvSpPr>
        <p:spPr/>
        <p:txBody>
          <a:bodyPr/>
          <a:lstStyle/>
          <a:p>
            <a:endParaRPr lang="ca-ES"/>
          </a:p>
        </p:txBody>
      </p:sp>
      <p:sp>
        <p:nvSpPr>
          <p:cNvPr id="4" name="3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2" y="364067"/>
            <a:ext cx="2256235" cy="1549400"/>
          </a:xfrm>
        </p:spPr>
        <p:txBody>
          <a:bodyPr anchor="b"/>
          <a:lstStyle>
            <a:lvl1pPr algn="l">
              <a:defRPr sz="2000" b="1"/>
            </a:lvl1pPr>
          </a:lstStyle>
          <a:p>
            <a:r>
              <a:rPr lang="es-ES"/>
              <a:t>Haga clic para modificar el estilo de título del patrón</a:t>
            </a:r>
            <a:endParaRPr lang="ca-ES"/>
          </a:p>
        </p:txBody>
      </p:sp>
      <p:sp>
        <p:nvSpPr>
          <p:cNvPr id="3" name="2 Marcador de contenido"/>
          <p:cNvSpPr>
            <a:spLocks noGrp="1"/>
          </p:cNvSpPr>
          <p:nvPr>
            <p:ph idx="1"/>
          </p:nvPr>
        </p:nvSpPr>
        <p:spPr>
          <a:xfrm>
            <a:off x="2681289" y="364070"/>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texto"/>
          <p:cNvSpPr>
            <a:spLocks noGrp="1"/>
          </p:cNvSpPr>
          <p:nvPr>
            <p:ph type="body" sz="half" idx="2"/>
          </p:nvPr>
        </p:nvSpPr>
        <p:spPr>
          <a:xfrm>
            <a:off x="342902" y="1913470"/>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CD03B28-9E4B-49CC-B9E3-0A3FC17A2EB7}" type="datetime1">
              <a:rPr lang="ca-ES" smtClean="0"/>
              <a:pPr/>
              <a:t>30/7/2021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400801"/>
            <a:ext cx="4114800" cy="755651"/>
          </a:xfrm>
        </p:spPr>
        <p:txBody>
          <a:bodyPr anchor="b"/>
          <a:lstStyle>
            <a:lvl1pPr algn="l">
              <a:defRPr sz="2000" b="1"/>
            </a:lvl1pPr>
          </a:lstStyle>
          <a:p>
            <a:r>
              <a:rPr lang="es-ES"/>
              <a:t>Haga clic para modificar el estilo de título del patrón</a:t>
            </a:r>
            <a:endParaRPr lang="ca-ES"/>
          </a:p>
        </p:txBody>
      </p:sp>
      <p:sp>
        <p:nvSpPr>
          <p:cNvPr id="3" name="2 Marcador de posición de imagen"/>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E195DB0F-888D-4E07-A857-60884D9D2261}" type="datetime1">
              <a:rPr lang="ca-ES" smtClean="0"/>
              <a:pPr/>
              <a:t>30/7/2021</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1D9C14F7-F0E7-4C4E-94BC-602204A7BFDC}" type="slidenum">
              <a:rPr lang="ca-ES" smtClean="0"/>
              <a:pPr/>
              <a:t>‹#›</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s-ES"/>
              <a:t>Haga clic para modificar el estilo de título del patrón</a:t>
            </a:r>
            <a:endParaRPr lang="ca-ES"/>
          </a:p>
        </p:txBody>
      </p:sp>
      <p:sp>
        <p:nvSpPr>
          <p:cNvPr id="3" name="2 Marcador de texto"/>
          <p:cNvSpPr>
            <a:spLocks noGrp="1"/>
          </p:cNvSpPr>
          <p:nvPr>
            <p:ph type="body" idx="1"/>
          </p:nvPr>
        </p:nvSpPr>
        <p:spPr>
          <a:xfrm>
            <a:off x="342900" y="2133604"/>
            <a:ext cx="6172200" cy="603461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fecha"/>
          <p:cNvSpPr>
            <a:spLocks noGrp="1"/>
          </p:cNvSpPr>
          <p:nvPr>
            <p:ph type="dt" sz="half" idx="2"/>
          </p:nvPr>
        </p:nvSpPr>
        <p:spPr>
          <a:xfrm>
            <a:off x="342900" y="8475137"/>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295AA5C-32C9-4203-8744-0C0B955BB297}" type="datetime1">
              <a:rPr lang="ca-ES" smtClean="0"/>
              <a:pPr/>
              <a:t>30/7/2021</a:t>
            </a:fld>
            <a:endParaRPr lang="ca-ES"/>
          </a:p>
        </p:txBody>
      </p:sp>
      <p:sp>
        <p:nvSpPr>
          <p:cNvPr id="5" name="4 Marcador de pie de página"/>
          <p:cNvSpPr>
            <a:spLocks noGrp="1"/>
          </p:cNvSpPr>
          <p:nvPr>
            <p:ph type="ftr" sz="quarter" idx="3"/>
          </p:nvPr>
        </p:nvSpPr>
        <p:spPr>
          <a:xfrm>
            <a:off x="2343150" y="8475137"/>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5 Marcador de número de diapositiva"/>
          <p:cNvSpPr>
            <a:spLocks noGrp="1"/>
          </p:cNvSpPr>
          <p:nvPr>
            <p:ph type="sldNum" sz="quarter" idx="4"/>
          </p:nvPr>
        </p:nvSpPr>
        <p:spPr>
          <a:xfrm>
            <a:off x="4914900" y="8475137"/>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D9C14F7-F0E7-4C4E-94BC-602204A7BFDC}" type="slidenum">
              <a:rPr lang="ca-ES" smtClean="0"/>
              <a:pPr/>
              <a:t>‹#›</a:t>
            </a:fld>
            <a:endParaRPr lang="ca-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diaridegirona.cat/comarques/2020/07/27/pandemia-posa-al-limit-%20families/1054553.html"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tge 5">
            <a:extLst>
              <a:ext uri="{FF2B5EF4-FFF2-40B4-BE49-F238E27FC236}">
                <a16:creationId xmlns:a16="http://schemas.microsoft.com/office/drawing/2014/main" id="{E242EA80-BB5C-4538-A32B-F403F1E44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57392" cy="916118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8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pic>
        <p:nvPicPr>
          <p:cNvPr id="5" name="Imatge 4">
            <a:extLst>
              <a:ext uri="{FF2B5EF4-FFF2-40B4-BE49-F238E27FC236}">
                <a16:creationId xmlns:a16="http://schemas.microsoft.com/office/drawing/2014/main" id="{800AB018-A872-4F24-BB13-686826884BDE}"/>
              </a:ext>
            </a:extLst>
          </p:cNvPr>
          <p:cNvPicPr>
            <a:picLocks noChangeAspect="1"/>
          </p:cNvPicPr>
          <p:nvPr/>
        </p:nvPicPr>
        <p:blipFill>
          <a:blip r:embed="rId3"/>
          <a:stretch>
            <a:fillRect/>
          </a:stretch>
        </p:blipFill>
        <p:spPr>
          <a:xfrm>
            <a:off x="548680" y="583759"/>
            <a:ext cx="5476190" cy="3733333"/>
          </a:xfrm>
          <a:prstGeom prst="rect">
            <a:avLst/>
          </a:prstGeom>
        </p:spPr>
      </p:pic>
      <p:sp>
        <p:nvSpPr>
          <p:cNvPr id="7" name="QuadreDeText 6">
            <a:extLst>
              <a:ext uri="{FF2B5EF4-FFF2-40B4-BE49-F238E27FC236}">
                <a16:creationId xmlns:a16="http://schemas.microsoft.com/office/drawing/2014/main" id="{EF7A3E0A-8F04-4594-9CCE-3A03A20AFFFF}"/>
              </a:ext>
            </a:extLst>
          </p:cNvPr>
          <p:cNvSpPr txBox="1"/>
          <p:nvPr/>
        </p:nvSpPr>
        <p:spPr>
          <a:xfrm>
            <a:off x="548680" y="4329379"/>
            <a:ext cx="5476190" cy="1162691"/>
          </a:xfrm>
          <a:prstGeom prst="rect">
            <a:avLst/>
          </a:prstGeom>
          <a:noFill/>
        </p:spPr>
        <p:txBody>
          <a:bodyPr wrap="square">
            <a:spAutoFit/>
          </a:bodyPr>
          <a:lstStyle/>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Pel que fa la </a:t>
            </a:r>
            <a:r>
              <a:rPr lang="ca-ES" sz="1200" b="1" dirty="0">
                <a:effectLst/>
                <a:latin typeface="Tahoma" panose="020B0604030504040204" pitchFamily="34" charset="0"/>
                <a:ea typeface="Tahoma" panose="020B0604030504040204" pitchFamily="34" charset="0"/>
                <a:cs typeface="Tahoma" panose="020B0604030504040204" pitchFamily="34" charset="0"/>
              </a:rPr>
              <a:t>distribució de la població segons grans grups d'edat</a:t>
            </a:r>
            <a:r>
              <a:rPr lang="ca-ES" sz="1200" dirty="0">
                <a:effectLst/>
                <a:latin typeface="Tahoma" panose="020B0604030504040204" pitchFamily="34" charset="0"/>
                <a:ea typeface="Tahoma" panose="020B0604030504040204" pitchFamily="34" charset="0"/>
                <a:cs typeface="Tahoma" panose="020B0604030504040204" pitchFamily="34" charset="0"/>
              </a:rPr>
              <a:t>, la població infantil  representa actualment al territori CBS el </a:t>
            </a:r>
            <a:r>
              <a:rPr lang="ca-ES" sz="1200" b="1" dirty="0">
                <a:effectLst/>
                <a:latin typeface="Tahoma" panose="020B0604030504040204" pitchFamily="34" charset="0"/>
                <a:ea typeface="Tahoma" panose="020B0604030504040204" pitchFamily="34" charset="0"/>
                <a:cs typeface="Tahoma" panose="020B0604030504040204" pitchFamily="34" charset="0"/>
              </a:rPr>
              <a:t>15</a:t>
            </a:r>
            <a:r>
              <a:rPr lang="ca-ES" sz="1200" dirty="0">
                <a:effectLst/>
                <a:latin typeface="Tahoma" panose="020B0604030504040204" pitchFamily="34" charset="0"/>
                <a:ea typeface="Tahoma" panose="020B0604030504040204" pitchFamily="34" charset="0"/>
                <a:cs typeface="Tahoma" panose="020B0604030504040204" pitchFamily="34" charset="0"/>
              </a:rPr>
              <a:t>%, la població major de 65 anys  el </a:t>
            </a:r>
            <a:r>
              <a:rPr lang="ca-ES" sz="1200" b="1" dirty="0">
                <a:effectLst/>
                <a:latin typeface="Tahoma" panose="020B0604030504040204" pitchFamily="34" charset="0"/>
                <a:ea typeface="Tahoma" panose="020B0604030504040204" pitchFamily="34" charset="0"/>
                <a:cs typeface="Tahoma" panose="020B0604030504040204" pitchFamily="34" charset="0"/>
              </a:rPr>
              <a:t>15% </a:t>
            </a:r>
            <a:r>
              <a:rPr lang="ca-ES" sz="1200" dirty="0">
                <a:effectLst/>
                <a:latin typeface="Tahoma" panose="020B0604030504040204" pitchFamily="34" charset="0"/>
                <a:ea typeface="Tahoma" panose="020B0604030504040204" pitchFamily="34" charset="0"/>
                <a:cs typeface="Tahoma" panose="020B0604030504040204" pitchFamily="34" charset="0"/>
              </a:rPr>
              <a:t>i el gran gruix el trobem a la població jove i adulta, els quals representen</a:t>
            </a:r>
            <a:r>
              <a:rPr lang="ca-ES" sz="1200" b="1" dirty="0">
                <a:effectLst/>
                <a:latin typeface="Tahoma" panose="020B0604030504040204" pitchFamily="34" charset="0"/>
                <a:ea typeface="Tahoma" panose="020B0604030504040204" pitchFamily="34" charset="0"/>
                <a:cs typeface="Tahoma" panose="020B0604030504040204" pitchFamily="34" charset="0"/>
              </a:rPr>
              <a:t> </a:t>
            </a:r>
            <a:r>
              <a:rPr lang="ca-ES" sz="1200" dirty="0">
                <a:effectLst/>
                <a:latin typeface="Tahoma" panose="020B0604030504040204" pitchFamily="34" charset="0"/>
                <a:ea typeface="Tahoma" panose="020B0604030504040204" pitchFamily="34" charset="0"/>
                <a:cs typeface="Tahoma" panose="020B0604030504040204" pitchFamily="34" charset="0"/>
              </a:rPr>
              <a:t>el</a:t>
            </a:r>
            <a:r>
              <a:rPr lang="ca-ES" sz="1200" b="1" dirty="0">
                <a:effectLst/>
                <a:latin typeface="Tahoma" panose="020B0604030504040204" pitchFamily="34" charset="0"/>
                <a:ea typeface="Tahoma" panose="020B0604030504040204" pitchFamily="34" charset="0"/>
                <a:cs typeface="Tahoma" panose="020B0604030504040204" pitchFamily="34" charset="0"/>
              </a:rPr>
              <a:t> 65% </a:t>
            </a:r>
            <a:r>
              <a:rPr lang="ca-ES" sz="1200" dirty="0">
                <a:effectLst/>
                <a:latin typeface="Tahoma" panose="020B0604030504040204" pitchFamily="34" charset="0"/>
                <a:ea typeface="Tahoma" panose="020B0604030504040204" pitchFamily="34" charset="0"/>
                <a:cs typeface="Tahoma" panose="020B0604030504040204" pitchFamily="34" charset="0"/>
              </a:rPr>
              <a:t>del total. </a:t>
            </a:r>
          </a:p>
        </p:txBody>
      </p:sp>
      <p:pic>
        <p:nvPicPr>
          <p:cNvPr id="11" name="Imatge 10">
            <a:extLst>
              <a:ext uri="{FF2B5EF4-FFF2-40B4-BE49-F238E27FC236}">
                <a16:creationId xmlns:a16="http://schemas.microsoft.com/office/drawing/2014/main" id="{11251C39-7466-45FB-BA36-397C6DF0437D}"/>
              </a:ext>
            </a:extLst>
          </p:cNvPr>
          <p:cNvPicPr>
            <a:picLocks noChangeAspect="1"/>
          </p:cNvPicPr>
          <p:nvPr/>
        </p:nvPicPr>
        <p:blipFill>
          <a:blip r:embed="rId4"/>
          <a:stretch>
            <a:fillRect/>
          </a:stretch>
        </p:blipFill>
        <p:spPr>
          <a:xfrm>
            <a:off x="116632" y="5478568"/>
            <a:ext cx="5760640" cy="3142857"/>
          </a:xfrm>
          <a:prstGeom prst="rect">
            <a:avLst/>
          </a:prstGeom>
        </p:spPr>
      </p:pic>
      <p:sp>
        <p:nvSpPr>
          <p:cNvPr id="3" name="QuadreDeText 2">
            <a:extLst>
              <a:ext uri="{FF2B5EF4-FFF2-40B4-BE49-F238E27FC236}">
                <a16:creationId xmlns:a16="http://schemas.microsoft.com/office/drawing/2014/main" id="{211A51F3-C2AC-4381-93B6-B632ACB2090F}"/>
              </a:ext>
            </a:extLst>
          </p:cNvPr>
          <p:cNvSpPr txBox="1"/>
          <p:nvPr/>
        </p:nvSpPr>
        <p:spPr>
          <a:xfrm>
            <a:off x="3933056" y="736711"/>
            <a:ext cx="597768" cy="369332"/>
          </a:xfrm>
          <a:prstGeom prst="rect">
            <a:avLst/>
          </a:prstGeom>
          <a:solidFill>
            <a:schemeClr val="bg1"/>
          </a:solidFill>
          <a:ln>
            <a:solidFill>
              <a:schemeClr val="bg1"/>
            </a:solidFill>
          </a:ln>
        </p:spPr>
        <p:txBody>
          <a:bodyPr wrap="square" rtlCol="0">
            <a:spAutoFit/>
          </a:bodyPr>
          <a:lstStyle/>
          <a:p>
            <a:endParaRPr lang="ca-ES" dirty="0"/>
          </a:p>
        </p:txBody>
      </p:sp>
      <p:sp>
        <p:nvSpPr>
          <p:cNvPr id="8" name="QuadreDeText 7">
            <a:extLst>
              <a:ext uri="{FF2B5EF4-FFF2-40B4-BE49-F238E27FC236}">
                <a16:creationId xmlns:a16="http://schemas.microsoft.com/office/drawing/2014/main" id="{1837B460-F70A-4520-94E3-3F89F3FF08D5}"/>
              </a:ext>
            </a:extLst>
          </p:cNvPr>
          <p:cNvSpPr txBox="1"/>
          <p:nvPr/>
        </p:nvSpPr>
        <p:spPr>
          <a:xfrm>
            <a:off x="4085456" y="889111"/>
            <a:ext cx="597768" cy="369332"/>
          </a:xfrm>
          <a:prstGeom prst="rect">
            <a:avLst/>
          </a:prstGeom>
          <a:solidFill>
            <a:schemeClr val="bg1"/>
          </a:solidFill>
          <a:ln>
            <a:solidFill>
              <a:schemeClr val="bg1"/>
            </a:solidFill>
          </a:ln>
        </p:spPr>
        <p:txBody>
          <a:bodyPr wrap="square" rtlCol="0">
            <a:spAutoFit/>
          </a:bodyPr>
          <a:lstStyle/>
          <a:p>
            <a:endParaRPr lang="ca-ES" dirty="0"/>
          </a:p>
        </p:txBody>
      </p:sp>
      <p:sp>
        <p:nvSpPr>
          <p:cNvPr id="9" name="QuadreDeText 8">
            <a:extLst>
              <a:ext uri="{FF2B5EF4-FFF2-40B4-BE49-F238E27FC236}">
                <a16:creationId xmlns:a16="http://schemas.microsoft.com/office/drawing/2014/main" id="{E6E504BD-CA8F-4347-9B90-BE06FB29B36A}"/>
              </a:ext>
            </a:extLst>
          </p:cNvPr>
          <p:cNvSpPr txBox="1"/>
          <p:nvPr/>
        </p:nvSpPr>
        <p:spPr>
          <a:xfrm>
            <a:off x="4231940" y="5656757"/>
            <a:ext cx="597768" cy="369332"/>
          </a:xfrm>
          <a:prstGeom prst="rect">
            <a:avLst/>
          </a:prstGeom>
          <a:solidFill>
            <a:schemeClr val="bg1"/>
          </a:solidFill>
          <a:ln>
            <a:solidFill>
              <a:schemeClr val="bg1"/>
            </a:solidFill>
          </a:ln>
        </p:spPr>
        <p:txBody>
          <a:bodyPr wrap="square" rtlCol="0">
            <a:spAutoFit/>
          </a:bodyPr>
          <a:lstStyle/>
          <a:p>
            <a:endParaRPr lang="ca-ES" dirty="0"/>
          </a:p>
        </p:txBody>
      </p:sp>
    </p:spTree>
    <p:extLst>
      <p:ext uri="{BB962C8B-B14F-4D97-AF65-F5344CB8AC3E}">
        <p14:creationId xmlns:p14="http://schemas.microsoft.com/office/powerpoint/2010/main" val="2102293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9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24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4CAB0A53-D7FC-40F7-B659-E0FF186BFB18}"/>
              </a:ext>
            </a:extLst>
          </p:cNvPr>
          <p:cNvSpPr txBox="1"/>
          <p:nvPr/>
        </p:nvSpPr>
        <p:spPr>
          <a:xfrm>
            <a:off x="188640" y="1116690"/>
            <a:ext cx="6480720" cy="3378682"/>
          </a:xfrm>
          <a:prstGeom prst="rect">
            <a:avLst/>
          </a:prstGeom>
          <a:noFill/>
        </p:spPr>
        <p:txBody>
          <a:bodyPr wrap="square">
            <a:spAutoFit/>
          </a:bodyPr>
          <a:lstStyle/>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Aprofundint en  la població gran, crida l'atenció </a:t>
            </a:r>
            <a:r>
              <a:rPr lang="ca-ES" sz="1200" b="1" dirty="0">
                <a:effectLst/>
                <a:latin typeface="Tahoma" panose="020B0604030504040204" pitchFamily="34" charset="0"/>
                <a:ea typeface="Tahoma" panose="020B0604030504040204" pitchFamily="34" charset="0"/>
                <a:cs typeface="Tahoma" panose="020B0604030504040204" pitchFamily="34" charset="0"/>
              </a:rPr>
              <a:t> l'índex d'envelliment(2) </a:t>
            </a:r>
            <a:r>
              <a:rPr lang="ca-ES" sz="1200" dirty="0">
                <a:effectLst/>
                <a:latin typeface="Tahoma" panose="020B0604030504040204" pitchFamily="34" charset="0"/>
                <a:ea typeface="Tahoma" panose="020B0604030504040204" pitchFamily="34" charset="0"/>
                <a:cs typeface="Tahoma" panose="020B0604030504040204" pitchFamily="34" charset="0"/>
              </a:rPr>
              <a:t> tan baix que té el territori CBS </a:t>
            </a:r>
            <a:r>
              <a:rPr lang="ca-ES" sz="1200" b="1" dirty="0">
                <a:effectLst/>
                <a:latin typeface="Tahoma" panose="020B0604030504040204" pitchFamily="34" charset="0"/>
                <a:ea typeface="Tahoma" panose="020B0604030504040204" pitchFamily="34" charset="0"/>
                <a:cs typeface="Tahoma" panose="020B0604030504040204" pitchFamily="34" charset="0"/>
              </a:rPr>
              <a:t>(70,96 punts)</a:t>
            </a:r>
            <a:r>
              <a:rPr lang="ca-ES" sz="1200" dirty="0">
                <a:effectLst/>
                <a:latin typeface="Tahoma" panose="020B0604030504040204" pitchFamily="34" charset="0"/>
                <a:ea typeface="Tahoma" panose="020B0604030504040204" pitchFamily="34" charset="0"/>
                <a:cs typeface="Tahoma" panose="020B0604030504040204" pitchFamily="34" charset="0"/>
              </a:rPr>
              <a:t>. De fet, aquest índex  és fins i tot més baix que el de la nostra comarca </a:t>
            </a:r>
            <a:r>
              <a:rPr lang="ca-ES" sz="1200" b="1" dirty="0">
                <a:effectLst/>
                <a:latin typeface="Tahoma" panose="020B0604030504040204" pitchFamily="34" charset="0"/>
                <a:ea typeface="Tahoma" panose="020B0604030504040204" pitchFamily="34" charset="0"/>
                <a:cs typeface="Tahoma" panose="020B0604030504040204" pitchFamily="34" charset="0"/>
              </a:rPr>
              <a:t>(84,1 punts)</a:t>
            </a:r>
            <a:r>
              <a:rPr lang="ca-ES" sz="1200" dirty="0">
                <a:effectLst/>
                <a:latin typeface="Tahoma" panose="020B0604030504040204" pitchFamily="34" charset="0"/>
                <a:ea typeface="Tahoma" panose="020B0604030504040204" pitchFamily="34" charset="0"/>
                <a:cs typeface="Tahoma" panose="020B0604030504040204" pitchFamily="34" charset="0"/>
              </a:rPr>
              <a:t> ,  la qual té l'índex d'envelliment més baix de entre les  41 comarques catalanes . Si ho comparem amb Catalunya </a:t>
            </a:r>
            <a:r>
              <a:rPr lang="ca-ES" sz="1200" b="1" dirty="0">
                <a:effectLst/>
                <a:latin typeface="Tahoma" panose="020B0604030504040204" pitchFamily="34" charset="0"/>
                <a:ea typeface="Tahoma" panose="020B0604030504040204" pitchFamily="34" charset="0"/>
                <a:cs typeface="Tahoma" panose="020B0604030504040204" pitchFamily="34" charset="0"/>
              </a:rPr>
              <a:t>(121,6 punts) </a:t>
            </a:r>
            <a:r>
              <a:rPr lang="ca-ES" sz="1200" dirty="0">
                <a:effectLst/>
                <a:latin typeface="Tahoma" panose="020B0604030504040204" pitchFamily="34" charset="0"/>
                <a:ea typeface="Tahoma" panose="020B0604030504040204" pitchFamily="34" charset="0"/>
                <a:cs typeface="Tahoma" panose="020B0604030504040204" pitchFamily="34" charset="0"/>
              </a:rPr>
              <a:t>la diferència és encara més acusada. Aquesta diferència tan significativa obeeix d'una banda al pes que té Salt en el conjunt del territori i d'altra al fet d'haver aïllat el municipi de Girona, el qual té un índex d'envelliment considerablement superior </a:t>
            </a:r>
            <a:r>
              <a:rPr lang="ca-ES" sz="1200" b="1" dirty="0">
                <a:effectLst/>
                <a:latin typeface="Tahoma" panose="020B0604030504040204" pitchFamily="34" charset="0"/>
                <a:ea typeface="Tahoma" panose="020B0604030504040204" pitchFamily="34" charset="0"/>
                <a:cs typeface="Tahoma" panose="020B0604030504040204" pitchFamily="34" charset="0"/>
              </a:rPr>
              <a:t>(110,4 punts)</a:t>
            </a:r>
            <a:r>
              <a:rPr lang="ca-ES" sz="1200" dirty="0">
                <a:effectLst/>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Pel que fa </a:t>
            </a:r>
            <a:r>
              <a:rPr lang="ca-ES" sz="1200" b="1" dirty="0">
                <a:effectLst/>
                <a:latin typeface="Tahoma" panose="020B0604030504040204" pitchFamily="34" charset="0"/>
                <a:ea typeface="Tahoma" panose="020B0604030504040204" pitchFamily="34" charset="0"/>
                <a:cs typeface="Tahoma" panose="020B0604030504040204" pitchFamily="34" charset="0"/>
              </a:rPr>
              <a:t>l' índex de </a:t>
            </a:r>
            <a:r>
              <a:rPr lang="ca-ES" sz="1200" b="1" dirty="0" err="1">
                <a:effectLst/>
                <a:latin typeface="Tahoma" panose="020B0604030504040204" pitchFamily="34" charset="0"/>
                <a:ea typeface="Tahoma" panose="020B0604030504040204" pitchFamily="34" charset="0"/>
                <a:cs typeface="Tahoma" panose="020B0604030504040204" pitchFamily="34" charset="0"/>
              </a:rPr>
              <a:t>sobreenvelliment</a:t>
            </a:r>
            <a:r>
              <a:rPr lang="ca-ES" sz="1200" b="1" dirty="0">
                <a:effectLst/>
                <a:latin typeface="Tahoma" panose="020B0604030504040204" pitchFamily="34" charset="0"/>
                <a:ea typeface="Tahoma" panose="020B0604030504040204" pitchFamily="34" charset="0"/>
                <a:cs typeface="Tahoma" panose="020B0604030504040204" pitchFamily="34" charset="0"/>
              </a:rPr>
              <a:t> (3)</a:t>
            </a:r>
            <a:r>
              <a:rPr lang="ca-ES" sz="1200" dirty="0">
                <a:effectLst/>
                <a:latin typeface="Tahoma" panose="020B0604030504040204" pitchFamily="34" charset="0"/>
                <a:ea typeface="Tahoma" panose="020B0604030504040204" pitchFamily="34" charset="0"/>
                <a:cs typeface="Tahoma" panose="020B0604030504040204" pitchFamily="34" charset="0"/>
              </a:rPr>
              <a:t>, al territori CBS és de  </a:t>
            </a:r>
            <a:r>
              <a:rPr lang="ca-ES" sz="1200" b="1" dirty="0">
                <a:effectLst/>
                <a:latin typeface="Tahoma" panose="020B0604030504040204" pitchFamily="34" charset="0"/>
                <a:ea typeface="Tahoma" panose="020B0604030504040204" pitchFamily="34" charset="0"/>
                <a:cs typeface="Tahoma" panose="020B0604030504040204" pitchFamily="34" charset="0"/>
              </a:rPr>
              <a:t>16,75</a:t>
            </a:r>
            <a:r>
              <a:rPr lang="ca-ES" sz="1200" dirty="0">
                <a:effectLst/>
                <a:latin typeface="Tahoma" panose="020B0604030504040204" pitchFamily="34" charset="0"/>
                <a:ea typeface="Tahoma" panose="020B0604030504040204" pitchFamily="34" charset="0"/>
                <a:cs typeface="Tahoma" panose="020B0604030504040204" pitchFamily="34" charset="0"/>
              </a:rPr>
              <a:t> punts, unes  dècimes més  baix que el de Catalunya (</a:t>
            </a:r>
            <a:r>
              <a:rPr lang="ca-ES" sz="1200" b="1" dirty="0">
                <a:effectLst/>
                <a:latin typeface="Tahoma" panose="020B0604030504040204" pitchFamily="34" charset="0"/>
                <a:ea typeface="Tahoma" panose="020B0604030504040204" pitchFamily="34" charset="0"/>
                <a:cs typeface="Tahoma" panose="020B0604030504040204" pitchFamily="34" charset="0"/>
              </a:rPr>
              <a:t>16,9) </a:t>
            </a:r>
            <a:r>
              <a:rPr lang="ca-ES" sz="1200" dirty="0">
                <a:effectLst/>
                <a:latin typeface="Tahoma" panose="020B0604030504040204" pitchFamily="34" charset="0"/>
                <a:ea typeface="Tahoma" panose="020B0604030504040204" pitchFamily="34" charset="0"/>
                <a:cs typeface="Tahoma" panose="020B0604030504040204" pitchFamily="34" charset="0"/>
              </a:rPr>
              <a:t>i que el del Gironès</a:t>
            </a:r>
            <a:r>
              <a:rPr lang="ca-ES" sz="1200" b="1" dirty="0">
                <a:effectLst/>
                <a:latin typeface="Tahoma" panose="020B0604030504040204" pitchFamily="34" charset="0"/>
                <a:ea typeface="Tahoma" panose="020B0604030504040204" pitchFamily="34" charset="0"/>
                <a:cs typeface="Tahoma" panose="020B0604030504040204" pitchFamily="34" charset="0"/>
              </a:rPr>
              <a:t>  (17,1).</a:t>
            </a:r>
            <a:r>
              <a:rPr lang="ca-ES" sz="1200" dirty="0">
                <a:effectLst/>
                <a:latin typeface="Tahoma" panose="020B0604030504040204" pitchFamily="34" charset="0"/>
                <a:ea typeface="Tahoma" panose="020B0604030504040204" pitchFamily="34" charset="0"/>
                <a:cs typeface="Tahoma" panose="020B0604030504040204" pitchFamily="34" charset="0"/>
              </a:rPr>
              <a:t> En aquest sentit, </a:t>
            </a:r>
            <a:r>
              <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casi  17 persones de cada 100 de 65 anys o més superen els  85 anys d'edat</a:t>
            </a:r>
            <a:r>
              <a:rPr lang="ca-ES" sz="1200" dirty="0">
                <a:effectLst/>
                <a:latin typeface="Tahoma" panose="020B0604030504040204" pitchFamily="34" charset="0"/>
                <a:ea typeface="Tahoma" panose="020B0604030504040204" pitchFamily="34" charset="0"/>
                <a:cs typeface="Tahoma" panose="020B0604030504040204" pitchFamily="34" charset="0"/>
              </a:rPr>
              <a:t>. En general, tenim nivells de </a:t>
            </a:r>
            <a:r>
              <a:rPr lang="ca-ES" sz="1200" dirty="0" err="1">
                <a:effectLst/>
                <a:latin typeface="Tahoma" panose="020B0604030504040204" pitchFamily="34" charset="0"/>
                <a:ea typeface="Tahoma" panose="020B0604030504040204" pitchFamily="34" charset="0"/>
                <a:cs typeface="Tahoma" panose="020B0604030504040204" pitchFamily="34" charset="0"/>
              </a:rPr>
              <a:t>sobreenvelliment</a:t>
            </a:r>
            <a:r>
              <a:rPr lang="ca-ES" sz="1200" dirty="0">
                <a:effectLst/>
                <a:latin typeface="Tahoma" panose="020B0604030504040204" pitchFamily="34" charset="0"/>
                <a:ea typeface="Tahoma" panose="020B0604030504040204" pitchFamily="34" charset="0"/>
                <a:cs typeface="Tahoma" panose="020B0604030504040204" pitchFamily="34" charset="0"/>
              </a:rPr>
              <a:t> molt semblants als del nostre àmbit més proper de comparació. </a:t>
            </a:r>
            <a:endParaRPr lang="ca-ES" sz="105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7" name="Imatge 6">
            <a:extLst>
              <a:ext uri="{FF2B5EF4-FFF2-40B4-BE49-F238E27FC236}">
                <a16:creationId xmlns:a16="http://schemas.microsoft.com/office/drawing/2014/main" id="{F21C0535-F18C-4ABD-AB42-331877AA2D35}"/>
              </a:ext>
            </a:extLst>
          </p:cNvPr>
          <p:cNvPicPr>
            <a:picLocks noChangeAspect="1"/>
          </p:cNvPicPr>
          <p:nvPr/>
        </p:nvPicPr>
        <p:blipFill>
          <a:blip r:embed="rId3"/>
          <a:stretch>
            <a:fillRect/>
          </a:stretch>
        </p:blipFill>
        <p:spPr>
          <a:xfrm>
            <a:off x="476672" y="4435786"/>
            <a:ext cx="5066667" cy="3142857"/>
          </a:xfrm>
          <a:prstGeom prst="rect">
            <a:avLst/>
          </a:prstGeom>
        </p:spPr>
      </p:pic>
      <p:pic>
        <p:nvPicPr>
          <p:cNvPr id="11" name="Imatge 10">
            <a:extLst>
              <a:ext uri="{FF2B5EF4-FFF2-40B4-BE49-F238E27FC236}">
                <a16:creationId xmlns:a16="http://schemas.microsoft.com/office/drawing/2014/main" id="{43836D61-1B1D-4836-80D8-6DE6798E3EBD}"/>
              </a:ext>
            </a:extLst>
          </p:cNvPr>
          <p:cNvPicPr>
            <a:picLocks noChangeAspect="1"/>
          </p:cNvPicPr>
          <p:nvPr/>
        </p:nvPicPr>
        <p:blipFill>
          <a:blip r:embed="rId4"/>
          <a:stretch>
            <a:fillRect/>
          </a:stretch>
        </p:blipFill>
        <p:spPr>
          <a:xfrm>
            <a:off x="332656" y="7719469"/>
            <a:ext cx="5723809" cy="714286"/>
          </a:xfrm>
          <a:prstGeom prst="rect">
            <a:avLst/>
          </a:prstGeom>
        </p:spPr>
      </p:pic>
      <p:sp>
        <p:nvSpPr>
          <p:cNvPr id="8" name="QuadreDeText 7">
            <a:extLst>
              <a:ext uri="{FF2B5EF4-FFF2-40B4-BE49-F238E27FC236}">
                <a16:creationId xmlns:a16="http://schemas.microsoft.com/office/drawing/2014/main" id="{F10A2700-79B9-4B09-9FE7-7CF342BEDE99}"/>
              </a:ext>
            </a:extLst>
          </p:cNvPr>
          <p:cNvSpPr txBox="1"/>
          <p:nvPr/>
        </p:nvSpPr>
        <p:spPr>
          <a:xfrm>
            <a:off x="4149080" y="4636198"/>
            <a:ext cx="597768" cy="369332"/>
          </a:xfrm>
          <a:prstGeom prst="rect">
            <a:avLst/>
          </a:prstGeom>
          <a:solidFill>
            <a:schemeClr val="bg1"/>
          </a:solidFill>
          <a:ln>
            <a:solidFill>
              <a:schemeClr val="bg1"/>
            </a:solidFill>
          </a:ln>
        </p:spPr>
        <p:txBody>
          <a:bodyPr wrap="square" rtlCol="0">
            <a:spAutoFit/>
          </a:bodyPr>
          <a:lstStyle/>
          <a:p>
            <a:endParaRPr lang="ca-ES" dirty="0"/>
          </a:p>
        </p:txBody>
      </p:sp>
    </p:spTree>
    <p:extLst>
      <p:ext uri="{BB962C8B-B14F-4D97-AF65-F5344CB8AC3E}">
        <p14:creationId xmlns:p14="http://schemas.microsoft.com/office/powerpoint/2010/main" val="2102293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10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AB9AD3D1-B6C3-4B23-9B73-7A7A2D7B71A7}"/>
              </a:ext>
            </a:extLst>
          </p:cNvPr>
          <p:cNvSpPr txBox="1"/>
          <p:nvPr/>
        </p:nvSpPr>
        <p:spPr>
          <a:xfrm>
            <a:off x="332656" y="683568"/>
            <a:ext cx="6408712" cy="4209679"/>
          </a:xfrm>
          <a:prstGeom prst="rect">
            <a:avLst/>
          </a:prstGeom>
          <a:noFill/>
        </p:spPr>
        <p:txBody>
          <a:bodyPr wrap="square">
            <a:spAutoFit/>
          </a:bodyPr>
          <a:lstStyle/>
          <a:p>
            <a:pPr algn="just">
              <a:lnSpc>
                <a:spcPct val="150000"/>
              </a:lnSpc>
            </a:pPr>
            <a:r>
              <a:rPr lang="ca-ES" sz="1200" b="1" u="sng" dirty="0">
                <a:solidFill>
                  <a:srgbClr val="2B67AF"/>
                </a:solidFill>
                <a:effectLst/>
                <a:latin typeface="Tahoma" panose="020B0604030504040204" pitchFamily="34" charset="0"/>
                <a:ea typeface="Tahoma" panose="020B0604030504040204" pitchFamily="34" charset="0"/>
                <a:cs typeface="Tahoma" panose="020B0604030504040204" pitchFamily="34" charset="0"/>
              </a:rPr>
              <a:t>Molt elevada proporció de la població d'origen estranger:</a:t>
            </a:r>
            <a:endParaRPr lang="ca-ES" sz="1200" dirty="0">
              <a:solidFill>
                <a:srgbClr val="2B67AF"/>
              </a:solidFill>
              <a:effectLst/>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Als darrers 19 anys la taxa d'estrangeria del territori CBS mostra una evolució irregularment ascendent. Aquest indicador ha passat de </a:t>
            </a:r>
            <a:r>
              <a:rPr lang="ca-ES" sz="1200" b="1" dirty="0">
                <a:effectLst/>
                <a:latin typeface="Tahoma" panose="020B0604030504040204" pitchFamily="34" charset="0"/>
                <a:ea typeface="Tahoma" panose="020B0604030504040204" pitchFamily="34" charset="0"/>
                <a:cs typeface="Tahoma" panose="020B0604030504040204" pitchFamily="34" charset="0"/>
              </a:rPr>
              <a:t>4,06%</a:t>
            </a:r>
            <a:r>
              <a:rPr lang="ca-ES" sz="1200" dirty="0">
                <a:effectLst/>
                <a:latin typeface="Tahoma" panose="020B0604030504040204" pitchFamily="34" charset="0"/>
                <a:ea typeface="Tahoma" panose="020B0604030504040204" pitchFamily="34" charset="0"/>
                <a:cs typeface="Tahoma" panose="020B0604030504040204" pitchFamily="34" charset="0"/>
              </a:rPr>
              <a:t> de l'any 2000 al </a:t>
            </a:r>
            <a:r>
              <a:rPr lang="ca-ES" sz="1200" b="1" dirty="0">
                <a:effectLst/>
                <a:latin typeface="Tahoma" panose="020B0604030504040204" pitchFamily="34" charset="0"/>
                <a:ea typeface="Tahoma" panose="020B0604030504040204" pitchFamily="34" charset="0"/>
                <a:cs typeface="Tahoma" panose="020B0604030504040204" pitchFamily="34" charset="0"/>
              </a:rPr>
              <a:t>20,77%</a:t>
            </a:r>
            <a:r>
              <a:rPr lang="ca-ES" sz="1200" dirty="0">
                <a:effectLst/>
                <a:latin typeface="Tahoma" panose="020B0604030504040204" pitchFamily="34" charset="0"/>
                <a:ea typeface="Tahoma" panose="020B0604030504040204" pitchFamily="34" charset="0"/>
                <a:cs typeface="Tahoma" panose="020B0604030504040204" pitchFamily="34" charset="0"/>
              </a:rPr>
              <a:t> de l'any 2019. Aquest creixement ha estat però irregular, passant per períodes d'estancament com a conseqüència de l'impacte de la crisi econòmica viscuda al país. Evidentment, pel que fa aquesta taxa el pes específic de Salt és determinant. En aquest sentit, Salt és el tercer municipi català amb major volum de població estrangera. La seva taxa d'estrangeria és d'un </a:t>
            </a:r>
            <a:r>
              <a:rPr lang="ca-ES" sz="1200" b="1" dirty="0">
                <a:effectLst/>
                <a:latin typeface="Tahoma" panose="020B0604030504040204" pitchFamily="34" charset="0"/>
                <a:ea typeface="Tahoma" panose="020B0604030504040204" pitchFamily="34" charset="0"/>
                <a:cs typeface="Tahoma" panose="020B0604030504040204" pitchFamily="34" charset="0"/>
              </a:rPr>
              <a:t>39,5%</a:t>
            </a:r>
            <a:r>
              <a:rPr lang="ca-ES" sz="1200" dirty="0">
                <a:effectLst/>
                <a:latin typeface="Tahoma" panose="020B0604030504040204" pitchFamily="34" charset="0"/>
                <a:ea typeface="Tahoma" panose="020B0604030504040204" pitchFamily="34" charset="0"/>
                <a:cs typeface="Tahoma" panose="020B0604030504040204" pitchFamily="34" charset="0"/>
              </a:rPr>
              <a:t>, només superada pels municipis de Guissona </a:t>
            </a:r>
            <a:r>
              <a:rPr lang="ca-ES" sz="1200" b="1" dirty="0">
                <a:effectLst/>
                <a:latin typeface="Tahoma" panose="020B0604030504040204" pitchFamily="34" charset="0"/>
                <a:ea typeface="Tahoma" panose="020B0604030504040204" pitchFamily="34" charset="0"/>
                <a:cs typeface="Tahoma" panose="020B0604030504040204" pitchFamily="34" charset="0"/>
              </a:rPr>
              <a:t>(51,85%)</a:t>
            </a:r>
            <a:r>
              <a:rPr lang="ca-ES" sz="1200" dirty="0">
                <a:effectLst/>
                <a:latin typeface="Tahoma" panose="020B0604030504040204" pitchFamily="34" charset="0"/>
                <a:ea typeface="Tahoma" panose="020B0604030504040204" pitchFamily="34" charset="0"/>
                <a:cs typeface="Tahoma" panose="020B0604030504040204" pitchFamily="34" charset="0"/>
              </a:rPr>
              <a:t> i Castelló d'Empúries </a:t>
            </a:r>
            <a:r>
              <a:rPr lang="ca-ES" sz="1200" b="1" dirty="0">
                <a:effectLst/>
                <a:latin typeface="Tahoma" panose="020B0604030504040204" pitchFamily="34" charset="0"/>
                <a:ea typeface="Tahoma" panose="020B0604030504040204" pitchFamily="34" charset="0"/>
                <a:cs typeface="Tahoma" panose="020B0604030504040204" pitchFamily="34" charset="0"/>
              </a:rPr>
              <a:t>(43,29%)</a:t>
            </a:r>
            <a:r>
              <a:rPr lang="ca-ES" sz="1200" dirty="0">
                <a:effectLst/>
                <a:latin typeface="Tahoma" panose="020B0604030504040204" pitchFamily="34" charset="0"/>
                <a:ea typeface="Tahoma" panose="020B0604030504040204" pitchFamily="34" charset="0"/>
                <a:cs typeface="Tahoma" panose="020B0604030504040204" pitchFamily="34" charset="0"/>
              </a:rPr>
              <a:t>. Això ens situa en un escenari de molta complexitat social i cultural. Fonamentalment perquè es tracta d'una població procedent de  regions empobrides </a:t>
            </a:r>
          </a:p>
          <a:p>
            <a:pPr>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i, per tant, de  persones amb  nivells formatius baixos, sense recursos econòmics, amb desconeixement de l'idioma, etc. Aquestes característiques introdueixen al sistema social d'acollida elevats nivells de complexitat en termes socials, culturals i de cohesió socials i requereixen la mobilització d'un conjunt de recursos per prevenir les situacions de vulnerabilitat i exclusió social que no sempre estan disponibles.</a:t>
            </a:r>
            <a:endParaRPr lang="ca-ES" sz="1200" dirty="0">
              <a:latin typeface="Tahoma" panose="020B0604030504040204" pitchFamily="34" charset="0"/>
              <a:ea typeface="Tahoma" panose="020B0604030504040204" pitchFamily="34" charset="0"/>
              <a:cs typeface="Tahoma" panose="020B0604030504040204" pitchFamily="34" charset="0"/>
            </a:endParaRPr>
          </a:p>
        </p:txBody>
      </p:sp>
      <p:pic>
        <p:nvPicPr>
          <p:cNvPr id="7" name="Imatge 6">
            <a:extLst>
              <a:ext uri="{FF2B5EF4-FFF2-40B4-BE49-F238E27FC236}">
                <a16:creationId xmlns:a16="http://schemas.microsoft.com/office/drawing/2014/main" id="{6B47FE84-79FD-4FF3-A706-7E4A71A1B500}"/>
              </a:ext>
            </a:extLst>
          </p:cNvPr>
          <p:cNvPicPr>
            <a:picLocks noChangeAspect="1"/>
          </p:cNvPicPr>
          <p:nvPr/>
        </p:nvPicPr>
        <p:blipFill>
          <a:blip r:embed="rId3"/>
          <a:stretch>
            <a:fillRect/>
          </a:stretch>
        </p:blipFill>
        <p:spPr>
          <a:xfrm>
            <a:off x="300046" y="5151169"/>
            <a:ext cx="5433210" cy="3526460"/>
          </a:xfrm>
          <a:prstGeom prst="rect">
            <a:avLst/>
          </a:prstGeom>
        </p:spPr>
      </p:pic>
    </p:spTree>
    <p:extLst>
      <p:ext uri="{BB962C8B-B14F-4D97-AF65-F5344CB8AC3E}">
        <p14:creationId xmlns:p14="http://schemas.microsoft.com/office/powerpoint/2010/main" val="2102293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11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24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C851D8C1-B971-471C-B8B8-C930F7915F92}"/>
              </a:ext>
            </a:extLst>
          </p:cNvPr>
          <p:cNvSpPr txBox="1"/>
          <p:nvPr/>
        </p:nvSpPr>
        <p:spPr>
          <a:xfrm>
            <a:off x="181018" y="1043608"/>
            <a:ext cx="6495964" cy="3101683"/>
          </a:xfrm>
          <a:prstGeom prst="rect">
            <a:avLst/>
          </a:prstGeom>
          <a:noFill/>
        </p:spPr>
        <p:txBody>
          <a:bodyPr wrap="square">
            <a:spAutoFit/>
          </a:bodyPr>
          <a:lstStyle/>
          <a:p>
            <a:pPr>
              <a:lnSpc>
                <a:spcPct val="150000"/>
              </a:lnSpc>
              <a:spcBef>
                <a:spcPts val="1000"/>
              </a:spcBef>
            </a:pPr>
            <a:r>
              <a:rPr lang="ca-ES" sz="1200" b="1" u="sng" dirty="0">
                <a:solidFill>
                  <a:srgbClr val="2B67AF"/>
                </a:solidFill>
                <a:effectLst/>
                <a:latin typeface="Tahoma" panose="020B0604030504040204" pitchFamily="34" charset="0"/>
                <a:ea typeface="Tahoma" panose="020B0604030504040204" pitchFamily="34" charset="0"/>
                <a:cs typeface="Tahoma" panose="020B0604030504040204" pitchFamily="34" charset="0"/>
              </a:rPr>
              <a:t>Una població amb nivells d'instrucció una mica millors que els de Catalunya</a:t>
            </a:r>
            <a:r>
              <a:rPr lang="ca-ES" sz="12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a:t>
            </a: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D’acord a l’estadística oficial (cens del 2011), la comarca del Gironès presenta nivells d'instrucció semblants als de Catalunya. Així, podem apreciar que el Gironès té un  </a:t>
            </a:r>
            <a:r>
              <a:rPr lang="ca-ES" sz="1200" b="1" dirty="0">
                <a:effectLst/>
                <a:latin typeface="Tahoma" panose="020B0604030504040204" pitchFamily="34" charset="0"/>
                <a:ea typeface="Tahoma" panose="020B0604030504040204" pitchFamily="34" charset="0"/>
                <a:cs typeface="Tahoma" panose="020B0604030504040204" pitchFamily="34" charset="0"/>
              </a:rPr>
              <a:t>22%</a:t>
            </a:r>
            <a:r>
              <a:rPr lang="ca-ES" sz="1200" dirty="0">
                <a:effectLst/>
                <a:latin typeface="Tahoma" panose="020B0604030504040204" pitchFamily="34" charset="0"/>
                <a:ea typeface="Tahoma" panose="020B0604030504040204" pitchFamily="34" charset="0"/>
                <a:cs typeface="Tahoma" panose="020B0604030504040204" pitchFamily="34" charset="0"/>
              </a:rPr>
              <a:t> de població amb formació superior (Diplomatura , Grau universitari, Llicenciatura i doctorat) mentre  Catalunya  un </a:t>
            </a:r>
            <a:r>
              <a:rPr lang="ca-ES" sz="1200" b="1" dirty="0">
                <a:effectLst/>
                <a:latin typeface="Tahoma" panose="020B0604030504040204" pitchFamily="34" charset="0"/>
                <a:ea typeface="Tahoma" panose="020B0604030504040204" pitchFamily="34" charset="0"/>
                <a:cs typeface="Tahoma" panose="020B0604030504040204" pitchFamily="34" charset="0"/>
              </a:rPr>
              <a:t>20,32%</a:t>
            </a:r>
            <a:r>
              <a:rPr lang="ca-ES" sz="1200" dirty="0">
                <a:effectLst/>
                <a:latin typeface="Tahoma" panose="020B0604030504040204" pitchFamily="34" charset="0"/>
                <a:ea typeface="Tahoma" panose="020B0604030504040204" pitchFamily="34" charset="0"/>
                <a:cs typeface="Tahoma" panose="020B0604030504040204" pitchFamily="34" charset="0"/>
              </a:rPr>
              <a:t>. A l'altre extrem, trobem que un </a:t>
            </a:r>
            <a:r>
              <a:rPr lang="ca-ES" sz="1200" b="1" dirty="0">
                <a:effectLst/>
                <a:latin typeface="Tahoma" panose="020B0604030504040204" pitchFamily="34" charset="0"/>
                <a:ea typeface="Tahoma" panose="020B0604030504040204" pitchFamily="34" charset="0"/>
                <a:cs typeface="Tahoma" panose="020B0604030504040204" pitchFamily="34" charset="0"/>
              </a:rPr>
              <a:t>21,84%</a:t>
            </a:r>
            <a:r>
              <a:rPr lang="ca-ES" sz="1200" dirty="0">
                <a:effectLst/>
                <a:latin typeface="Tahoma" panose="020B0604030504040204" pitchFamily="34" charset="0"/>
                <a:ea typeface="Tahoma" panose="020B0604030504040204" pitchFamily="34" charset="0"/>
                <a:cs typeface="Tahoma" panose="020B0604030504040204" pitchFamily="34" charset="0"/>
              </a:rPr>
              <a:t> de la població del Gironès té nivells de formació insuficients  (població que no ha assolit el Graduat en Educació Secundària Obligatòria o similar),   mentre que a Catalunya aquest percentatge puja fins al </a:t>
            </a:r>
            <a:r>
              <a:rPr lang="ca-ES" sz="1200" b="1" dirty="0">
                <a:effectLst/>
                <a:latin typeface="Tahoma" panose="020B0604030504040204" pitchFamily="34" charset="0"/>
                <a:ea typeface="Tahoma" panose="020B0604030504040204" pitchFamily="34" charset="0"/>
                <a:cs typeface="Tahoma" panose="020B0604030504040204" pitchFamily="34" charset="0"/>
              </a:rPr>
              <a:t>23,47%</a:t>
            </a:r>
            <a:r>
              <a:rPr lang="ca-ES" sz="1200" dirty="0">
                <a:effectLst/>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Per tant, podem afirmar amb certa cautela (són dades del cens del 2011) que les dades relatives als nivells d'instrucció de la població del Gironès són fins i tot una mica més positives que les  de Catalunya, tot i que les diferències no són gaire significatives</a:t>
            </a:r>
            <a:endParaRPr lang="ca-ES" sz="1200" dirty="0">
              <a:latin typeface="Tahoma" panose="020B0604030504040204" pitchFamily="34" charset="0"/>
              <a:ea typeface="Tahoma" panose="020B0604030504040204" pitchFamily="34" charset="0"/>
              <a:cs typeface="Tahoma" panose="020B0604030504040204" pitchFamily="34" charset="0"/>
            </a:endParaRPr>
          </a:p>
        </p:txBody>
      </p:sp>
      <p:pic>
        <p:nvPicPr>
          <p:cNvPr id="11" name="Imatge 10">
            <a:extLst>
              <a:ext uri="{FF2B5EF4-FFF2-40B4-BE49-F238E27FC236}">
                <a16:creationId xmlns:a16="http://schemas.microsoft.com/office/drawing/2014/main" id="{F4922E7A-2336-457E-AC3B-A7A57EF25931}"/>
              </a:ext>
            </a:extLst>
          </p:cNvPr>
          <p:cNvPicPr>
            <a:picLocks noChangeAspect="1"/>
          </p:cNvPicPr>
          <p:nvPr/>
        </p:nvPicPr>
        <p:blipFill>
          <a:blip r:embed="rId3"/>
          <a:stretch>
            <a:fillRect/>
          </a:stretch>
        </p:blipFill>
        <p:spPr>
          <a:xfrm>
            <a:off x="332656" y="4543436"/>
            <a:ext cx="5832648" cy="3713757"/>
          </a:xfrm>
          <a:prstGeom prst="rect">
            <a:avLst/>
          </a:prstGeom>
        </p:spPr>
      </p:pic>
    </p:spTree>
    <p:extLst>
      <p:ext uri="{BB962C8B-B14F-4D97-AF65-F5344CB8AC3E}">
        <p14:creationId xmlns:p14="http://schemas.microsoft.com/office/powerpoint/2010/main" val="883342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12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26675C97-E35D-4170-9FB4-53912556C5A5}"/>
              </a:ext>
            </a:extLst>
          </p:cNvPr>
          <p:cNvSpPr txBox="1"/>
          <p:nvPr/>
        </p:nvSpPr>
        <p:spPr>
          <a:xfrm>
            <a:off x="116632" y="1148410"/>
            <a:ext cx="6624736" cy="3456267"/>
          </a:xfrm>
          <a:prstGeom prst="rect">
            <a:avLst/>
          </a:prstGeom>
          <a:noFill/>
        </p:spPr>
        <p:txBody>
          <a:bodyPr wrap="square">
            <a:spAutoFit/>
          </a:bodyPr>
          <a:lstStyle/>
          <a:p>
            <a:pPr>
              <a:lnSpc>
                <a:spcPct val="115000"/>
              </a:lnSpc>
              <a:spcBef>
                <a:spcPts val="1000"/>
              </a:spcBef>
              <a:spcAft>
                <a:spcPts val="1200"/>
              </a:spcAft>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 </a:t>
            </a:r>
            <a:r>
              <a:rPr lang="ca-ES" sz="1200" b="1" u="sng" dirty="0">
                <a:solidFill>
                  <a:srgbClr val="4F81BD"/>
                </a:solidFill>
                <a:effectLst/>
                <a:latin typeface="Tahoma" panose="020B0604030504040204" pitchFamily="34" charset="0"/>
                <a:ea typeface="Tahoma" panose="020B0604030504040204" pitchFamily="34" charset="0"/>
                <a:cs typeface="Tahoma" panose="020B0604030504040204" pitchFamily="34" charset="0"/>
              </a:rPr>
              <a:t>Mercat de treball: baixa l'atur i el nombre de contractes temporals</a:t>
            </a: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L'índex de recanvi de la població en edats actives (4) és un indicador que té una gran càrrega explicativa. Indica si està garantit el reemplaçament  de la població activa i, per tant, dona compte de la salut de nostre sistema de pensions. En el cas del  territori CBS aquest índex és de </a:t>
            </a:r>
            <a:r>
              <a:rPr lang="ca-ES" sz="1200" b="1" dirty="0">
                <a:effectLst/>
                <a:latin typeface="Tahoma" panose="020B0604030504040204" pitchFamily="34" charset="0"/>
                <a:ea typeface="Tahoma" panose="020B0604030504040204" pitchFamily="34" charset="0"/>
                <a:cs typeface="Tahoma" panose="020B0604030504040204" pitchFamily="34" charset="0"/>
              </a:rPr>
              <a:t>94,55%</a:t>
            </a:r>
            <a:r>
              <a:rPr lang="ca-ES" sz="1200" dirty="0">
                <a:effectLst/>
                <a:latin typeface="Tahoma" panose="020B0604030504040204" pitchFamily="34" charset="0"/>
                <a:ea typeface="Tahoma" panose="020B0604030504040204" pitchFamily="34" charset="0"/>
                <a:cs typeface="Tahoma" panose="020B0604030504040204" pitchFamily="34" charset="0"/>
              </a:rPr>
              <a:t>, la qual cosa vol dir que per cada 100 persones que entren al mercat laboral, en sortiran 94. En el cas de Catalunya aquest índex és de </a:t>
            </a:r>
            <a:r>
              <a:rPr lang="ca-ES" sz="1200" b="1" dirty="0">
                <a:effectLst/>
                <a:latin typeface="Tahoma" panose="020B0604030504040204" pitchFamily="34" charset="0"/>
                <a:ea typeface="Tahoma" panose="020B0604030504040204" pitchFamily="34" charset="0"/>
                <a:cs typeface="Tahoma" panose="020B0604030504040204" pitchFamily="34" charset="0"/>
              </a:rPr>
              <a:t>112,6%</a:t>
            </a:r>
            <a:r>
              <a:rPr lang="ca-ES" sz="1200" dirty="0">
                <a:effectLst/>
                <a:latin typeface="Tahoma" panose="020B0604030504040204" pitchFamily="34" charset="0"/>
                <a:ea typeface="Tahoma" panose="020B0604030504040204" pitchFamily="34" charset="0"/>
                <a:cs typeface="Tahoma" panose="020B0604030504040204" pitchFamily="34" charset="0"/>
              </a:rPr>
              <a:t>, una dada negativa que ens estaria assenyalant que surten més persones de les que entren al mercat laboral.</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Pel que fa  </a:t>
            </a:r>
            <a:r>
              <a:rPr lang="ca-ES" sz="1200" b="1" dirty="0">
                <a:effectLst/>
                <a:latin typeface="Tahoma" panose="020B0604030504040204" pitchFamily="34" charset="0"/>
                <a:ea typeface="Tahoma" panose="020B0604030504040204" pitchFamily="34" charset="0"/>
                <a:cs typeface="Tahoma" panose="020B0604030504040204" pitchFamily="34" charset="0"/>
              </a:rPr>
              <a:t>la  taxa  d’atur registral </a:t>
            </a:r>
            <a:r>
              <a:rPr lang="ca-ES" sz="1200" dirty="0">
                <a:effectLst/>
                <a:latin typeface="Tahoma" panose="020B0604030504040204" pitchFamily="34" charset="0"/>
                <a:ea typeface="Tahoma" panose="020B0604030504040204" pitchFamily="34" charset="0"/>
                <a:cs typeface="Tahoma" panose="020B0604030504040204" pitchFamily="34" charset="0"/>
              </a:rPr>
              <a:t>hem calculat la mitjana anual des del 2008 fins al 2019 per tal de conèixer l'evolució d'aquest indicador al territori CBS.</a:t>
            </a:r>
            <a:r>
              <a:rPr lang="ca-ES" sz="1200" b="1" dirty="0">
                <a:effectLst/>
                <a:latin typeface="Tahoma" panose="020B0604030504040204" pitchFamily="34" charset="0"/>
                <a:ea typeface="Tahoma" panose="020B0604030504040204" pitchFamily="34" charset="0"/>
                <a:cs typeface="Tahoma" panose="020B0604030504040204" pitchFamily="34" charset="0"/>
              </a:rPr>
              <a:t>  </a:t>
            </a:r>
            <a:r>
              <a:rPr lang="ca-ES" sz="1200" dirty="0">
                <a:effectLst/>
                <a:latin typeface="Tahoma" panose="020B0604030504040204" pitchFamily="34" charset="0"/>
                <a:ea typeface="Tahoma" panose="020B0604030504040204" pitchFamily="34" charset="0"/>
                <a:cs typeface="Tahoma" panose="020B0604030504040204" pitchFamily="34" charset="0"/>
              </a:rPr>
              <a:t>El següent gràfic descriu una tendència  bastant  favorable al descens de la taxa d'atur registral des del 2014 i en aquest sentit ens trobem pròxims a assolir els nivells d'atur del  2008. A més, la nostra taxa d'atur </a:t>
            </a:r>
            <a:r>
              <a:rPr lang="ca-ES" sz="1200" b="1" dirty="0">
                <a:effectLst/>
                <a:latin typeface="Tahoma" panose="020B0604030504040204" pitchFamily="34" charset="0"/>
                <a:ea typeface="Tahoma" panose="020B0604030504040204" pitchFamily="34" charset="0"/>
                <a:cs typeface="Tahoma" panose="020B0604030504040204" pitchFamily="34" charset="0"/>
              </a:rPr>
              <a:t>(9,16%)</a:t>
            </a:r>
            <a:r>
              <a:rPr lang="ca-ES" sz="1200" dirty="0">
                <a:effectLst/>
                <a:latin typeface="Tahoma" panose="020B0604030504040204" pitchFamily="34" charset="0"/>
                <a:ea typeface="Tahoma" panose="020B0604030504040204" pitchFamily="34" charset="0"/>
                <a:cs typeface="Tahoma" panose="020B0604030504040204" pitchFamily="34" charset="0"/>
              </a:rPr>
              <a:t> és un punt i mig més baixa que la de Catalunya </a:t>
            </a:r>
            <a:r>
              <a:rPr lang="ca-ES" sz="1200" b="1" dirty="0">
                <a:effectLst/>
                <a:latin typeface="Tahoma" panose="020B0604030504040204" pitchFamily="34" charset="0"/>
                <a:ea typeface="Tahoma" panose="020B0604030504040204" pitchFamily="34" charset="0"/>
                <a:cs typeface="Tahoma" panose="020B0604030504040204" pitchFamily="34" charset="0"/>
              </a:rPr>
              <a:t>(10,45% </a:t>
            </a:r>
            <a:r>
              <a:rPr lang="ca-ES" sz="900" b="1" dirty="0">
                <a:effectLst/>
                <a:latin typeface="Tahoma" panose="020B0604030504040204" pitchFamily="34" charset="0"/>
                <a:ea typeface="Tahoma" panose="020B0604030504040204" pitchFamily="34" charset="0"/>
                <a:cs typeface="Tahoma" panose="020B0604030504040204" pitchFamily="34" charset="0"/>
              </a:rPr>
              <a:t>(5)</a:t>
            </a:r>
            <a:r>
              <a:rPr lang="ca-ES" sz="1200" b="1" dirty="0">
                <a:effectLst/>
                <a:latin typeface="Tahoma" panose="020B0604030504040204" pitchFamily="34" charset="0"/>
                <a:ea typeface="Tahoma" panose="020B0604030504040204" pitchFamily="34" charset="0"/>
                <a:cs typeface="Tahoma" panose="020B0604030504040204" pitchFamily="34" charset="0"/>
              </a:rPr>
              <a:t>)</a:t>
            </a:r>
            <a:r>
              <a:rPr lang="ca-ES" sz="1200" dirty="0">
                <a:effectLst/>
                <a:latin typeface="Tahoma" panose="020B0604030504040204" pitchFamily="34" charset="0"/>
                <a:ea typeface="Tahoma" panose="020B0604030504040204" pitchFamily="34" charset="0"/>
                <a:cs typeface="Tahoma" panose="020B0604030504040204" pitchFamily="34" charset="0"/>
              </a:rPr>
              <a:t>.  En canvi, crida l'atenció el comportament de l'indicador per sexes. Així, mentre que fins al 2015 les dues taxes (homes i dones) es mantenien força similar, amb variacions oscil·lants entre el punt i els  2 punts percentuals,  a partir d'aquest any aquesta diferència comença a fer-se més acusada. Haurem d'estar pendents a com evoluciona aquest indicador.</a:t>
            </a:r>
          </a:p>
          <a:p>
            <a:pPr algn="just">
              <a:lnSpc>
                <a:spcPct val="150000"/>
              </a:lnSpc>
            </a:pPr>
            <a:r>
              <a:rPr lang="ca-ES" sz="1100" b="1" dirty="0">
                <a:effectLst/>
                <a:latin typeface="Calibri" panose="020F0502020204030204" pitchFamily="34" charset="0"/>
                <a:ea typeface="Times New Roman" panose="02020603050405020304" pitchFamily="18" charset="0"/>
                <a:cs typeface="Arial" panose="020B0604020202020204" pitchFamily="34" charset="0"/>
              </a:rPr>
              <a:t> </a:t>
            </a:r>
            <a:endParaRPr lang="ca-E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9" name="Imatge 8">
            <a:extLst>
              <a:ext uri="{FF2B5EF4-FFF2-40B4-BE49-F238E27FC236}">
                <a16:creationId xmlns:a16="http://schemas.microsoft.com/office/drawing/2014/main" id="{7969CB8F-AEDF-497D-A981-80A901214F97}"/>
              </a:ext>
            </a:extLst>
          </p:cNvPr>
          <p:cNvPicPr>
            <a:picLocks noChangeAspect="1"/>
          </p:cNvPicPr>
          <p:nvPr/>
        </p:nvPicPr>
        <p:blipFill>
          <a:blip r:embed="rId3"/>
          <a:stretch>
            <a:fillRect/>
          </a:stretch>
        </p:blipFill>
        <p:spPr>
          <a:xfrm>
            <a:off x="124018" y="4675015"/>
            <a:ext cx="6028571" cy="514286"/>
          </a:xfrm>
          <a:prstGeom prst="rect">
            <a:avLst/>
          </a:prstGeom>
        </p:spPr>
      </p:pic>
      <p:pic>
        <p:nvPicPr>
          <p:cNvPr id="11" name="Imatge 10">
            <a:extLst>
              <a:ext uri="{FF2B5EF4-FFF2-40B4-BE49-F238E27FC236}">
                <a16:creationId xmlns:a16="http://schemas.microsoft.com/office/drawing/2014/main" id="{CCE2E965-9CDE-4F12-9303-616B66AED43A}"/>
              </a:ext>
            </a:extLst>
          </p:cNvPr>
          <p:cNvPicPr>
            <a:picLocks noChangeAspect="1"/>
          </p:cNvPicPr>
          <p:nvPr/>
        </p:nvPicPr>
        <p:blipFill>
          <a:blip r:embed="rId4"/>
          <a:stretch>
            <a:fillRect/>
          </a:stretch>
        </p:blipFill>
        <p:spPr>
          <a:xfrm>
            <a:off x="620688" y="5313126"/>
            <a:ext cx="4828571" cy="3238095"/>
          </a:xfrm>
          <a:prstGeom prst="rect">
            <a:avLst/>
          </a:prstGeom>
        </p:spPr>
      </p:pic>
    </p:spTree>
    <p:extLst>
      <p:ext uri="{BB962C8B-B14F-4D97-AF65-F5344CB8AC3E}">
        <p14:creationId xmlns:p14="http://schemas.microsoft.com/office/powerpoint/2010/main" val="2542712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13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24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FAA9B739-8638-4222-A3A5-8A271569C15C}"/>
              </a:ext>
            </a:extLst>
          </p:cNvPr>
          <p:cNvSpPr txBox="1"/>
          <p:nvPr/>
        </p:nvSpPr>
        <p:spPr>
          <a:xfrm>
            <a:off x="116632" y="971600"/>
            <a:ext cx="6336704" cy="3874843"/>
          </a:xfrm>
          <a:prstGeom prst="rect">
            <a:avLst/>
          </a:prstGeom>
          <a:noFill/>
        </p:spPr>
        <p:txBody>
          <a:bodyPr wrap="square">
            <a:spAutoFit/>
          </a:bodyPr>
          <a:lstStyle/>
          <a:p>
            <a:pPr algn="just">
              <a:lnSpc>
                <a:spcPct val="150000"/>
              </a:lnSpc>
            </a:pPr>
            <a:r>
              <a:rPr lang="ca-ES" sz="1100" dirty="0">
                <a:effectLst/>
                <a:latin typeface="Tahoma" panose="020B0604030504040204" pitchFamily="34" charset="0"/>
                <a:ea typeface="Tahoma" panose="020B0604030504040204" pitchFamily="34" charset="0"/>
                <a:cs typeface="Tahoma" panose="020B0604030504040204" pitchFamily="34" charset="0"/>
              </a:rPr>
              <a:t>En quant a l'atur per edat, els dos grups d'edats amb taxes d'atur més altes són els joves de 16 a 24 anys </a:t>
            </a:r>
            <a:r>
              <a:rPr lang="ca-ES" sz="1100" b="1" dirty="0">
                <a:effectLst/>
                <a:latin typeface="Tahoma" panose="020B0604030504040204" pitchFamily="34" charset="0"/>
                <a:ea typeface="Tahoma" panose="020B0604030504040204" pitchFamily="34" charset="0"/>
                <a:cs typeface="Tahoma" panose="020B0604030504040204" pitchFamily="34" charset="0"/>
              </a:rPr>
              <a:t>(11,98%)</a:t>
            </a:r>
            <a:r>
              <a:rPr lang="ca-ES" sz="1100" dirty="0">
                <a:effectLst/>
                <a:latin typeface="Tahoma" panose="020B0604030504040204" pitchFamily="34" charset="0"/>
                <a:ea typeface="Tahoma" panose="020B0604030504040204" pitchFamily="34" charset="0"/>
                <a:cs typeface="Tahoma" panose="020B0604030504040204" pitchFamily="34" charset="0"/>
              </a:rPr>
              <a:t> i els adults de 55 a 64 anys </a:t>
            </a:r>
            <a:r>
              <a:rPr lang="ca-ES" sz="1100" b="1" dirty="0">
                <a:effectLst/>
                <a:latin typeface="Tahoma" panose="020B0604030504040204" pitchFamily="34" charset="0"/>
                <a:ea typeface="Tahoma" panose="020B0604030504040204" pitchFamily="34" charset="0"/>
                <a:cs typeface="Tahoma" panose="020B0604030504040204" pitchFamily="34" charset="0"/>
              </a:rPr>
              <a:t>(14,81%)</a:t>
            </a:r>
            <a:r>
              <a:rPr lang="ca-ES" sz="1100" dirty="0">
                <a:effectLst/>
                <a:latin typeface="Tahoma" panose="020B0604030504040204" pitchFamily="34" charset="0"/>
                <a:ea typeface="Tahoma" panose="020B0604030504040204" pitchFamily="34" charset="0"/>
                <a:cs typeface="Tahoma" panose="020B0604030504040204" pitchFamily="34" charset="0"/>
              </a:rPr>
              <a:t>.</a:t>
            </a:r>
          </a:p>
          <a:p>
            <a:pPr algn="just">
              <a:lnSpc>
                <a:spcPct val="150000"/>
              </a:lnSpc>
            </a:pPr>
            <a:r>
              <a:rPr lang="ca-ES" sz="1100" dirty="0">
                <a:effectLst/>
                <a:latin typeface="Tahoma" panose="020B0604030504040204" pitchFamily="34" charset="0"/>
                <a:ea typeface="Tahoma" panose="020B0604030504040204" pitchFamily="34" charset="0"/>
                <a:cs typeface="Tahoma" panose="020B0604030504040204" pitchFamily="34" charset="0"/>
              </a:rPr>
              <a:t>D'altra banda, existeix una relació directament proporcional entre la taxa d'atur i els nivells d'instrucció de la població. Així, a on es concentra majoritàriament l'atur al nostre territori és precisament entre aquelles persones amb nivells formatius més baixos: </a:t>
            </a:r>
            <a:r>
              <a:rPr lang="ca-ES" sz="1100" b="1" dirty="0">
                <a:effectLst/>
                <a:latin typeface="Tahoma" panose="020B0604030504040204" pitchFamily="34" charset="0"/>
                <a:ea typeface="Tahoma" panose="020B0604030504040204" pitchFamily="34" charset="0"/>
                <a:cs typeface="Tahoma" panose="020B0604030504040204" pitchFamily="34" charset="0"/>
              </a:rPr>
              <a:t>90,65%</a:t>
            </a:r>
            <a:r>
              <a:rPr lang="ca-ES" sz="1100" dirty="0">
                <a:effectLst/>
                <a:latin typeface="Tahoma" panose="020B0604030504040204" pitchFamily="34" charset="0"/>
                <a:ea typeface="Tahoma" panose="020B0604030504040204" pitchFamily="34" charset="0"/>
                <a:cs typeface="Tahoma" panose="020B0604030504040204" pitchFamily="34" charset="0"/>
              </a:rPr>
              <a:t> d'aturats són persones amb formació secundària o inferior.</a:t>
            </a:r>
          </a:p>
          <a:p>
            <a:pPr algn="just">
              <a:lnSpc>
                <a:spcPct val="150000"/>
              </a:lnSpc>
            </a:pPr>
            <a:r>
              <a:rPr lang="ca-ES" sz="1100" dirty="0">
                <a:effectLst/>
                <a:latin typeface="Tahoma" panose="020B0604030504040204" pitchFamily="34" charset="0"/>
                <a:ea typeface="Tahoma" panose="020B0604030504040204" pitchFamily="34" charset="0"/>
                <a:cs typeface="Tahoma" panose="020B0604030504040204" pitchFamily="34" charset="0"/>
              </a:rPr>
              <a:t>Un altre indicador molt important del mercat de treball és  </a:t>
            </a:r>
            <a:r>
              <a:rPr lang="ca-ES" sz="1100" b="1" dirty="0">
                <a:effectLst/>
                <a:latin typeface="Tahoma" panose="020B0604030504040204" pitchFamily="34" charset="0"/>
                <a:ea typeface="Tahoma" panose="020B0604030504040204" pitchFamily="34" charset="0"/>
                <a:cs typeface="Tahoma" panose="020B0604030504040204" pitchFamily="34" charset="0"/>
              </a:rPr>
              <a:t>la taxa de temporalitat </a:t>
            </a:r>
            <a:r>
              <a:rPr lang="ca-ES" sz="1100" dirty="0">
                <a:effectLst/>
                <a:latin typeface="Tahoma" panose="020B0604030504040204" pitchFamily="34" charset="0"/>
                <a:ea typeface="Tahoma" panose="020B0604030504040204" pitchFamily="34" charset="0"/>
                <a:cs typeface="Tahoma" panose="020B0604030504040204" pitchFamily="34" charset="0"/>
              </a:rPr>
              <a:t>perquè ens </a:t>
            </a:r>
            <a:r>
              <a:rPr lang="ca-ES" sz="1100" dirty="0" err="1">
                <a:effectLst/>
                <a:latin typeface="Tahoma" panose="020B0604030504040204" pitchFamily="34" charset="0"/>
                <a:ea typeface="Tahoma" panose="020B0604030504040204" pitchFamily="34" charset="0"/>
                <a:cs typeface="Tahoma" panose="020B0604030504040204" pitchFamily="34" charset="0"/>
              </a:rPr>
              <a:t>dóna</a:t>
            </a:r>
            <a:r>
              <a:rPr lang="ca-ES" sz="1100" dirty="0">
                <a:effectLst/>
                <a:latin typeface="Tahoma" panose="020B0604030504040204" pitchFamily="34" charset="0"/>
                <a:ea typeface="Tahoma" panose="020B0604030504040204" pitchFamily="34" charset="0"/>
                <a:cs typeface="Tahoma" panose="020B0604030504040204" pitchFamily="34" charset="0"/>
              </a:rPr>
              <a:t> informació sobre la qualitat del treball que es crea. En aquest sentit, la immensa majoria dels contractes que es registren al territori CBS són temporals </a:t>
            </a:r>
            <a:r>
              <a:rPr lang="ca-ES" sz="1100" b="1" dirty="0">
                <a:effectLst/>
                <a:latin typeface="Tahoma" panose="020B0604030504040204" pitchFamily="34" charset="0"/>
                <a:ea typeface="Tahoma" panose="020B0604030504040204" pitchFamily="34" charset="0"/>
                <a:cs typeface="Tahoma" panose="020B0604030504040204" pitchFamily="34" charset="0"/>
              </a:rPr>
              <a:t>(taxa de temporalitat del 84,27%)</a:t>
            </a:r>
            <a:r>
              <a:rPr lang="ca-ES" sz="1100" dirty="0">
                <a:effectLst/>
                <a:latin typeface="Tahoma" panose="020B0604030504040204" pitchFamily="34" charset="0"/>
                <a:ea typeface="Tahoma" panose="020B0604030504040204" pitchFamily="34" charset="0"/>
                <a:cs typeface="Tahoma" panose="020B0604030504040204" pitchFamily="34" charset="0"/>
              </a:rPr>
              <a:t>. A Catalunya un </a:t>
            </a:r>
            <a:r>
              <a:rPr lang="ca-ES" sz="1100" b="1" dirty="0">
                <a:effectLst/>
                <a:latin typeface="Tahoma" panose="020B0604030504040204" pitchFamily="34" charset="0"/>
                <a:ea typeface="Tahoma" panose="020B0604030504040204" pitchFamily="34" charset="0"/>
                <a:cs typeface="Tahoma" panose="020B0604030504040204" pitchFamily="34" charset="0"/>
              </a:rPr>
              <a:t>86,64%</a:t>
            </a:r>
            <a:r>
              <a:rPr lang="ca-ES" sz="1100" dirty="0">
                <a:effectLst/>
                <a:latin typeface="Tahoma" panose="020B0604030504040204" pitchFamily="34" charset="0"/>
                <a:ea typeface="Tahoma" panose="020B0604030504040204" pitchFamily="34" charset="0"/>
                <a:cs typeface="Tahoma" panose="020B0604030504040204" pitchFamily="34" charset="0"/>
              </a:rPr>
              <a:t> dels contractes són temporals i al Gironès un  </a:t>
            </a:r>
            <a:r>
              <a:rPr lang="ca-ES" sz="1100" b="1" dirty="0">
                <a:effectLst/>
                <a:latin typeface="Tahoma" panose="020B0604030504040204" pitchFamily="34" charset="0"/>
                <a:ea typeface="Tahoma" panose="020B0604030504040204" pitchFamily="34" charset="0"/>
                <a:cs typeface="Tahoma" panose="020B0604030504040204" pitchFamily="34" charset="0"/>
              </a:rPr>
              <a:t>86,35%</a:t>
            </a:r>
            <a:r>
              <a:rPr lang="ca-ES" sz="1100" dirty="0">
                <a:effectLst/>
                <a:latin typeface="Tahoma" panose="020B0604030504040204" pitchFamily="34" charset="0"/>
                <a:ea typeface="Tahoma" panose="020B0604030504040204" pitchFamily="34" charset="0"/>
                <a:cs typeface="Tahoma" panose="020B0604030504040204" pitchFamily="34" charset="0"/>
              </a:rPr>
              <a:t>. Per tant, la nostra taxa de temporalitat és dos punts percentuals més baixa que la de l'entorn de comparació.</a:t>
            </a:r>
          </a:p>
          <a:p>
            <a:pPr algn="just">
              <a:lnSpc>
                <a:spcPct val="150000"/>
              </a:lnSpc>
            </a:pPr>
            <a:r>
              <a:rPr lang="ca-ES" sz="1100" dirty="0">
                <a:effectLst/>
                <a:latin typeface="Tahoma" panose="020B0604030504040204" pitchFamily="34" charset="0"/>
                <a:ea typeface="Tahoma" panose="020B0604030504040204" pitchFamily="34" charset="0"/>
                <a:cs typeface="Tahoma" panose="020B0604030504040204" pitchFamily="34" charset="0"/>
              </a:rPr>
              <a:t> L'evolució d'aquest indicador ha estat  oscil·lant als darrers anys. Es pot apreciar una tendència </a:t>
            </a:r>
            <a:r>
              <a:rPr lang="ca-ES" sz="1200" dirty="0">
                <a:effectLst/>
                <a:latin typeface="Tahoma" panose="020B0604030504040204" pitchFamily="34" charset="0"/>
                <a:ea typeface="Tahoma" panose="020B0604030504040204" pitchFamily="34" charset="0"/>
                <a:cs typeface="Tahoma" panose="020B0604030504040204" pitchFamily="34" charset="0"/>
              </a:rPr>
              <a:t>descendent</a:t>
            </a:r>
            <a:r>
              <a:rPr lang="ca-ES" sz="1100" dirty="0">
                <a:effectLst/>
                <a:latin typeface="Tahoma" panose="020B0604030504040204" pitchFamily="34" charset="0"/>
                <a:ea typeface="Tahoma" panose="020B0604030504040204" pitchFamily="34" charset="0"/>
                <a:cs typeface="Tahoma" panose="020B0604030504040204" pitchFamily="34" charset="0"/>
              </a:rPr>
              <a:t> a partir del 2016, però encara no s'ha arribat als nivells de temporalitat previs a la crisi. S'haurà d'estar pendent del comportament d'aquest indicador, tot i que hem de ser conscient de que es tracta d'un indicador molt marcat per l’estacionalitat. </a:t>
            </a:r>
          </a:p>
        </p:txBody>
      </p:sp>
      <p:pic>
        <p:nvPicPr>
          <p:cNvPr id="7" name="Imatge 6">
            <a:extLst>
              <a:ext uri="{FF2B5EF4-FFF2-40B4-BE49-F238E27FC236}">
                <a16:creationId xmlns:a16="http://schemas.microsoft.com/office/drawing/2014/main" id="{28128552-F8DB-4266-8493-E989175B4840}"/>
              </a:ext>
            </a:extLst>
          </p:cNvPr>
          <p:cNvPicPr>
            <a:picLocks noChangeAspect="1"/>
          </p:cNvPicPr>
          <p:nvPr/>
        </p:nvPicPr>
        <p:blipFill>
          <a:blip r:embed="rId3"/>
          <a:stretch>
            <a:fillRect/>
          </a:stretch>
        </p:blipFill>
        <p:spPr>
          <a:xfrm>
            <a:off x="260648" y="4994788"/>
            <a:ext cx="5832648" cy="3374089"/>
          </a:xfrm>
          <a:prstGeom prst="rect">
            <a:avLst/>
          </a:prstGeom>
        </p:spPr>
      </p:pic>
    </p:spTree>
    <p:extLst>
      <p:ext uri="{BB962C8B-B14F-4D97-AF65-F5344CB8AC3E}">
        <p14:creationId xmlns:p14="http://schemas.microsoft.com/office/powerpoint/2010/main" val="2850003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14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8640" y="827584"/>
            <a:ext cx="6286544"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ca-ES" sz="1200" dirty="0">
                <a:latin typeface="Tahoma" pitchFamily="34" charset="0"/>
                <a:ea typeface="Tahoma" pitchFamily="34" charset="0"/>
                <a:cs typeface="Tahoma" pitchFamily="34" charset="0"/>
              </a:rPr>
              <a:t>Els </a:t>
            </a:r>
            <a:r>
              <a:rPr lang="ca-ES" sz="1200" b="1" dirty="0">
                <a:latin typeface="Tahoma" pitchFamily="34" charset="0"/>
                <a:ea typeface="Tahoma" pitchFamily="34" charset="0"/>
                <a:cs typeface="Tahoma" pitchFamily="34" charset="0"/>
              </a:rPr>
              <a:t>Serveis socials bàsics </a:t>
            </a:r>
            <a:r>
              <a:rPr lang="ca-ES" sz="1200" dirty="0">
                <a:latin typeface="Tahoma" pitchFamily="34" charset="0"/>
                <a:ea typeface="Tahoma" pitchFamily="34" charset="0"/>
                <a:cs typeface="Tahoma" pitchFamily="34" charset="0"/>
              </a:rPr>
              <a:t>són el primer nivell del sistema públic serveis socials i la garantia de més proximitat als usuaris i als àmbits familiar i social.</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b="1" dirty="0">
                <a:solidFill>
                  <a:srgbClr val="0070C0"/>
                </a:solidFill>
                <a:latin typeface="Tahoma" pitchFamily="34" charset="0"/>
                <a:ea typeface="Tahoma" pitchFamily="34" charset="0"/>
                <a:cs typeface="Tahoma" pitchFamily="34" charset="0"/>
              </a:rPr>
              <a:t>3.1. Els Serveis Bàsics d’Atenció Social. </a:t>
            </a:r>
          </a:p>
          <a:p>
            <a:pPr lvl="0" algn="just"/>
            <a:endParaRPr lang="ca-ES" sz="1200" dirty="0">
              <a:latin typeface="Tahoma" pitchFamily="34" charset="0"/>
              <a:ea typeface="Tahoma" pitchFamily="34" charset="0"/>
              <a:cs typeface="Tahoma" pitchFamily="34" charset="0"/>
            </a:endParaRPr>
          </a:p>
          <a:p>
            <a:pPr lvl="0" algn="just"/>
            <a:r>
              <a:rPr lang="ca-ES" sz="1200" dirty="0">
                <a:solidFill>
                  <a:schemeClr val="accent2"/>
                </a:solidFill>
                <a:latin typeface="Tahoma" pitchFamily="34" charset="0"/>
                <a:ea typeface="Tahoma" pitchFamily="34" charset="0"/>
                <a:cs typeface="Tahoma" pitchFamily="34" charset="0"/>
              </a:rPr>
              <a:t> </a:t>
            </a:r>
          </a:p>
        </p:txBody>
      </p:sp>
      <p:sp>
        <p:nvSpPr>
          <p:cNvPr id="7" name="QuadreDeText 6">
            <a:extLst>
              <a:ext uri="{FF2B5EF4-FFF2-40B4-BE49-F238E27FC236}">
                <a16:creationId xmlns:a16="http://schemas.microsoft.com/office/drawing/2014/main" id="{032C50D2-492B-488E-8F2C-E1D542AEE5D2}"/>
              </a:ext>
            </a:extLst>
          </p:cNvPr>
          <p:cNvSpPr txBox="1"/>
          <p:nvPr/>
        </p:nvSpPr>
        <p:spPr>
          <a:xfrm>
            <a:off x="188640" y="2212579"/>
            <a:ext cx="6286544" cy="6596678"/>
          </a:xfrm>
          <a:prstGeom prst="rect">
            <a:avLst/>
          </a:prstGeom>
          <a:noFill/>
        </p:spPr>
        <p:txBody>
          <a:bodyPr wrap="square">
            <a:spAutoFit/>
          </a:bodyPr>
          <a:lstStyle/>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Els  serveis socials d’atenció social intervenen territorialment en els diferents municipis de la comarca del Gironès i són el primer pas per accedir als recursos de la xarxa pública de serveis socials.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Ofereixen, des de la proximitat, intervencions professionals d’informació, prevenció, valoració de les necessitats socials, acompanyaments, suport professional i l’activació i la prestació dels recursos més apropiats per a cada situació. Tanmateix, els serveis bàsics d’atenció social no es  limiten a la intervenció sobre les necessitats socials, sinó que la promoció de les persones i la prevenció i tractament de les situacions de vulnerabilitat són els eixos clau en la seva tasca diària.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Durant l’any 2020 s’ha viscut una situació extraordinària de crisi sanitària ocasionada pel COVID-19 el qual ens ha fet haver d’incorporar noves maneres de treballar per acostar-nos a la ciutadania i poder continuar garantint l’atenció amb qualitat.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Els serveis bàsics d’atenció social han estat durant l’any 2020 realitzant la seva tasca en tot moment tant telemàticament com presencialment per tal de garantir a la ciutadania l’atenció que ha requerit en tot moment.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S’han continuat realitzant les funcions de detecció, valoració i diagnòstic social de les necessitats personals, familiars, educatives i bàsiques</a:t>
            </a:r>
            <a:r>
              <a:rPr lang="es-ES" sz="1200" dirty="0">
                <a:effectLst/>
                <a:latin typeface="Tahoma" panose="020B0604030504040204" pitchFamily="34" charset="0"/>
                <a:ea typeface="Tahoma" panose="020B0604030504040204" pitchFamily="34" charset="0"/>
                <a:cs typeface="Tahoma" panose="020B0604030504040204" pitchFamily="34" charset="0"/>
              </a:rPr>
              <a:t>. </a:t>
            </a: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Intervencions socials i educatives en els nuclis familiars a mode preventiu com en nuclis en situacions de risc social</a:t>
            </a:r>
            <a:r>
              <a:rPr lang="es-ES" sz="1000" dirty="0">
                <a:effectLst/>
                <a:latin typeface="Tahoma" panose="020B0604030504040204" pitchFamily="34" charset="0"/>
                <a:ea typeface="Rockwell" panose="02060603020205020403" pitchFamily="18" charset="0"/>
                <a:cs typeface="Times New Roman" panose="02020603050405020304" pitchFamily="18" charset="0"/>
              </a:rPr>
              <a:t>.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Acompanyament emocional de les persones i famílies que ja habitualment es feia i de totes les noves famílies que degut a l’emergència de COVID han quedat molt desateses per altres administracions a nivell d’informació i gestió</a:t>
            </a:r>
            <a:r>
              <a:rPr lang="es-ES" sz="1200" dirty="0">
                <a:effectLst/>
                <a:latin typeface="Tahoma" panose="020B0604030504040204" pitchFamily="34" charset="0"/>
                <a:ea typeface="Tahoma" panose="020B0604030504040204" pitchFamily="34" charset="0"/>
                <a:cs typeface="Tahoma" panose="020B0604030504040204" pitchFamily="34" charset="0"/>
              </a:rPr>
              <a:t>. </a:t>
            </a: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El seguiment i la cobertura de necessitats bàsiques conjuntament amb altres entitats del tercer sector i àrees pel voluntariat</a:t>
            </a:r>
            <a:r>
              <a:rPr lang="es-ES" sz="1200" dirty="0">
                <a:effectLst/>
                <a:latin typeface="Tahoma" panose="020B0604030504040204" pitchFamily="34" charset="0"/>
                <a:ea typeface="Tahoma" panose="020B0604030504040204" pitchFamily="34" charset="0"/>
                <a:cs typeface="Tahoma" panose="020B0604030504040204" pitchFamily="34" charset="0"/>
              </a:rPr>
              <a:t>. </a:t>
            </a:r>
          </a:p>
          <a:p>
            <a:pPr algn="just">
              <a:spcAft>
                <a:spcPts val="1000"/>
              </a:spcAft>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1000"/>
              </a:spcAft>
            </a:pPr>
            <a:endParaRPr lang="es-ES" sz="1000" dirty="0">
              <a:effectLst/>
              <a:latin typeface="Tahoma" panose="020B0604030504040204" pitchFamily="34" charset="0"/>
              <a:ea typeface="Rockwell" panose="02060603020205020403" pitchFamily="18" charset="0"/>
              <a:cs typeface="Times New Roman" panose="02020603050405020304" pitchFamily="18" charset="0"/>
            </a:endParaRPr>
          </a:p>
          <a:p>
            <a:pPr algn="just">
              <a:spcAft>
                <a:spcPts val="1000"/>
              </a:spcAft>
            </a:pPr>
            <a:endParaRPr lang="es-ES" sz="1000" dirty="0">
              <a:latin typeface="Tahoma" panose="020B0604030504040204" pitchFamily="34" charset="0"/>
              <a:ea typeface="Rockwell" panose="02060603020205020403" pitchFamily="18" charset="0"/>
              <a:cs typeface="Times New Roman" panose="02020603050405020304" pitchFamily="18" charset="0"/>
            </a:endParaRPr>
          </a:p>
          <a:p>
            <a:pPr algn="just">
              <a:spcAft>
                <a:spcPts val="1000"/>
              </a:spcAft>
            </a:pPr>
            <a:endParaRPr lang="ca-ES" sz="1100" dirty="0">
              <a:effectLst/>
              <a:latin typeface="Rockwell" panose="02060603020205020403" pitchFamily="18" charset="0"/>
              <a:ea typeface="Rockwell" panose="02060603020205020403"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15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97E49807-F488-443A-8CF9-E7F5BEB6408C}"/>
              </a:ext>
            </a:extLst>
          </p:cNvPr>
          <p:cNvSpPr txBox="1"/>
          <p:nvPr/>
        </p:nvSpPr>
        <p:spPr>
          <a:xfrm>
            <a:off x="116632" y="1187624"/>
            <a:ext cx="6192688" cy="442685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Rockwell" panose="02060603020205020403" pitchFamily="18" charset="0"/>
                <a:cs typeface="Times New Roman" panose="02020603050405020304" pitchFamily="18" charset="0"/>
              </a:rPr>
              <a:t>S’ha augmentat l’atenció en l’orientació, informació i assessorament a la ciutadania de quines opcions o possibilitats tenen en tots els ajuts/prestacions existents i noves durant el COVID-19 de les altres administracions (SEPE, SOC, Generalitat...), donant suport a les persones usuàries del servei en tràmits en línia d’altres administracions.</a:t>
            </a:r>
            <a:endParaRPr kumimoji="0" lang="ca-ES" sz="1600" b="0" i="0" u="none" strike="noStrike" kern="1200" cap="none" spc="0" normalizeH="0" baseline="0" noProof="0" dirty="0">
              <a:ln>
                <a:noFill/>
              </a:ln>
              <a:solidFill>
                <a:prstClr val="black"/>
              </a:solidFill>
              <a:effectLst/>
              <a:uLnTx/>
              <a:uFillTx/>
              <a:latin typeface="Rockwell" panose="02060603020205020403" pitchFamily="18" charset="0"/>
              <a:ea typeface="Rockwell" panose="02060603020205020403" pitchFamily="18" charset="0"/>
              <a:cs typeface="Times New Roman" panose="02020603050405020304" pitchFamily="18" charset="0"/>
            </a:endParaRP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S’ha acompanyat a les famílies en seguiment pels tràmits d’inscripcions, beques menjador, casals….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S’han mantingut les coordinacions amb altres serveis per continuar atenent els casos de Salut, salut mental, centres escolar...) per tal de poder garantir els plans de treball i intervencions en aquests situacions i que no quedessin desatesos.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S’han mantingut els seguiments i gestions a través de contacte telefònic i </a:t>
            </a:r>
            <a:r>
              <a:rPr lang="ca-ES" sz="1200" dirty="0" err="1">
                <a:effectLst/>
                <a:latin typeface="Tahoma" panose="020B0604030504040204" pitchFamily="34" charset="0"/>
                <a:ea typeface="Tahoma" panose="020B0604030504040204" pitchFamily="34" charset="0"/>
                <a:cs typeface="Tahoma" panose="020B0604030504040204" pitchFamily="34" charset="0"/>
              </a:rPr>
              <a:t>whatsapp</a:t>
            </a:r>
            <a:r>
              <a:rPr lang="ca-ES" sz="1200" dirty="0">
                <a:effectLst/>
                <a:latin typeface="Tahoma" panose="020B0604030504040204" pitchFamily="34" charset="0"/>
                <a:ea typeface="Tahoma" panose="020B0604030504040204" pitchFamily="34" charset="0"/>
                <a:cs typeface="Tahoma" panose="020B0604030504040204" pitchFamily="34" charset="0"/>
              </a:rPr>
              <a:t> a les famílies amb més vulnerabilitat (gent gran, infants, joves, violència, famílies amb seguiment psicològic, persones amb vulnerabilitat, entre altres) i en format presencial sempre que s’ha necessitat.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S’ha valorat i realitzat el seguiment dels suports a la llar (SAD, Tele, càtering, </a:t>
            </a:r>
            <a:r>
              <a:rPr lang="ca-ES" sz="1200" dirty="0" err="1">
                <a:effectLst/>
                <a:latin typeface="Tahoma" panose="020B0604030504040204" pitchFamily="34" charset="0"/>
                <a:ea typeface="Tahoma" panose="020B0604030504040204" pitchFamily="34" charset="0"/>
                <a:cs typeface="Tahoma" panose="020B0604030504040204" pitchFamily="34" charset="0"/>
              </a:rPr>
              <a:t>atenpro</a:t>
            </a:r>
            <a:r>
              <a:rPr lang="ca-ES" sz="1200" dirty="0">
                <a:effectLst/>
                <a:latin typeface="Tahoma" panose="020B0604030504040204" pitchFamily="34" charset="0"/>
                <a:ea typeface="Tahoma" panose="020B0604030504040204" pitchFamily="34" charset="0"/>
                <a:cs typeface="Tahoma" panose="020B0604030504040204" pitchFamily="34" charset="0"/>
              </a:rPr>
              <a:t>...) per les situacions més vulnerables.</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Durant la pandèmia s’han anat realitzant diferents accions com la del repartiment de les targetes menjador per les famílies que tenien atorgada la beca menjador, el seguiment d’aquestes, l’ampliació d’ajuts econòmics per cobrir necessitats bàsiques d’alimentació, higiene, butà, subministres… i totes les accions que han anat sorgint degut a necessitats noves detectades degut a la pandèmia. </a:t>
            </a:r>
          </a:p>
        </p:txBody>
      </p:sp>
    </p:spTree>
    <p:extLst>
      <p:ext uri="{BB962C8B-B14F-4D97-AF65-F5344CB8AC3E}">
        <p14:creationId xmlns:p14="http://schemas.microsoft.com/office/powerpoint/2010/main" val="2318619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16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14290" y="601120"/>
            <a:ext cx="628654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ca-ES" sz="1200" dirty="0">
                <a:latin typeface="Tahoma" pitchFamily="34" charset="0"/>
                <a:ea typeface="Tahoma" pitchFamily="34" charset="0"/>
                <a:cs typeface="Tahoma" pitchFamily="34" charset="0"/>
              </a:rPr>
              <a:t>Els </a:t>
            </a:r>
            <a:r>
              <a:rPr lang="ca-ES" sz="1200" b="1" dirty="0">
                <a:latin typeface="Tahoma" pitchFamily="34" charset="0"/>
                <a:ea typeface="Tahoma" pitchFamily="34" charset="0"/>
                <a:cs typeface="Tahoma" pitchFamily="34" charset="0"/>
              </a:rPr>
              <a:t>Serveis socials bàsics </a:t>
            </a:r>
            <a:r>
              <a:rPr lang="ca-ES" sz="1200" dirty="0">
                <a:latin typeface="Tahoma" pitchFamily="34" charset="0"/>
                <a:ea typeface="Tahoma" pitchFamily="34" charset="0"/>
                <a:cs typeface="Tahoma" pitchFamily="34" charset="0"/>
              </a:rPr>
              <a:t>són el primer nivell del sistema públic serveis socials i la garantia de més proximitat als usuaris i als àmbits familiar i social.</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b="1" dirty="0">
                <a:solidFill>
                  <a:srgbClr val="0070C0"/>
                </a:solidFill>
                <a:latin typeface="Tahoma" pitchFamily="34" charset="0"/>
                <a:ea typeface="Tahoma" pitchFamily="34" charset="0"/>
                <a:cs typeface="Tahoma" pitchFamily="34" charset="0"/>
              </a:rPr>
              <a:t>3.1. Els Serveis Bàsics d’Atenció Social. </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Són els serveis més pròxims al ciutadà que, de manera descentralitzada pel territori, i formats per un treballador social i un educador social, atenen situacions individuals i/o familiars de necessitat social. Entre les seves funcions hi ha les d'oferir informació, assessorament i orientació. També diagnostiquen, valoren i intervenen en situacions de risc social i s'encarreguen dels tràmits sobre recursos i prestacions socials.</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A continuació, detallem les dades que s’han recollit en el nou programa d’expedients GESS, durant l’any </a:t>
            </a:r>
            <a:r>
              <a:rPr lang="ca-ES" sz="1200" b="1" dirty="0">
                <a:latin typeface="Tahoma" pitchFamily="34" charset="0"/>
                <a:ea typeface="Tahoma" pitchFamily="34" charset="0"/>
                <a:cs typeface="Tahoma" pitchFamily="34" charset="0"/>
              </a:rPr>
              <a:t>2020</a:t>
            </a:r>
            <a:endParaRPr lang="ca-ES" sz="1200" b="1" dirty="0">
              <a:solidFill>
                <a:schemeClr val="accent2"/>
              </a:solidFill>
              <a:latin typeface="Tahoma" pitchFamily="34" charset="0"/>
              <a:ea typeface="Tahoma" pitchFamily="34" charset="0"/>
              <a:cs typeface="Tahoma" pitchFamily="34" charset="0"/>
            </a:endParaRPr>
          </a:p>
          <a:p>
            <a:pPr lvl="0" algn="just"/>
            <a:r>
              <a:rPr lang="ca-ES" sz="1200" dirty="0">
                <a:solidFill>
                  <a:schemeClr val="accent2"/>
                </a:solidFill>
                <a:latin typeface="Tahoma" pitchFamily="34" charset="0"/>
                <a:ea typeface="Tahoma" pitchFamily="34" charset="0"/>
                <a:cs typeface="Tahoma" pitchFamily="34" charset="0"/>
              </a:rPr>
              <a:t> </a:t>
            </a:r>
          </a:p>
        </p:txBody>
      </p:sp>
      <p:graphicFrame>
        <p:nvGraphicFramePr>
          <p:cNvPr id="5" name="Taula 4">
            <a:extLst>
              <a:ext uri="{FF2B5EF4-FFF2-40B4-BE49-F238E27FC236}">
                <a16:creationId xmlns:a16="http://schemas.microsoft.com/office/drawing/2014/main" id="{B1CBC94D-1A0B-40F8-93EA-410A56BA45FE}"/>
              </a:ext>
            </a:extLst>
          </p:cNvPr>
          <p:cNvGraphicFramePr>
            <a:graphicFrameLocks noGrp="1"/>
          </p:cNvGraphicFramePr>
          <p:nvPr/>
        </p:nvGraphicFramePr>
        <p:xfrm>
          <a:off x="836712" y="3707904"/>
          <a:ext cx="4608512" cy="3437377"/>
        </p:xfrm>
        <a:graphic>
          <a:graphicData uri="http://schemas.openxmlformats.org/drawingml/2006/table">
            <a:tbl>
              <a:tblPr/>
              <a:tblGrid>
                <a:gridCol w="1152128">
                  <a:extLst>
                    <a:ext uri="{9D8B030D-6E8A-4147-A177-3AD203B41FA5}">
                      <a16:colId xmlns:a16="http://schemas.microsoft.com/office/drawing/2014/main" val="1919950305"/>
                    </a:ext>
                  </a:extLst>
                </a:gridCol>
                <a:gridCol w="1080120">
                  <a:extLst>
                    <a:ext uri="{9D8B030D-6E8A-4147-A177-3AD203B41FA5}">
                      <a16:colId xmlns:a16="http://schemas.microsoft.com/office/drawing/2014/main" val="3293233432"/>
                    </a:ext>
                  </a:extLst>
                </a:gridCol>
                <a:gridCol w="1296144">
                  <a:extLst>
                    <a:ext uri="{9D8B030D-6E8A-4147-A177-3AD203B41FA5}">
                      <a16:colId xmlns:a16="http://schemas.microsoft.com/office/drawing/2014/main" val="3758925378"/>
                    </a:ext>
                  </a:extLst>
                </a:gridCol>
                <a:gridCol w="1080120">
                  <a:extLst>
                    <a:ext uri="{9D8B030D-6E8A-4147-A177-3AD203B41FA5}">
                      <a16:colId xmlns:a16="http://schemas.microsoft.com/office/drawing/2014/main" val="986133704"/>
                    </a:ext>
                  </a:extLst>
                </a:gridCol>
              </a:tblGrid>
              <a:tr h="365679">
                <a:tc>
                  <a:txBody>
                    <a:bodyPr/>
                    <a:lstStyle/>
                    <a:p>
                      <a:pPr algn="ctr" rtl="0" fontAlgn="ctr"/>
                      <a:r>
                        <a:rPr lang="ca-ES" sz="900" b="1" i="0" u="none" strike="noStrike">
                          <a:solidFill>
                            <a:srgbClr val="000000"/>
                          </a:solidFill>
                          <a:effectLst/>
                          <a:latin typeface="Tahoma" panose="020B0604030504040204" pitchFamily="34" charset="0"/>
                        </a:rPr>
                        <a:t>MUNICIPIS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1" i="0" u="none" strike="noStrike" dirty="0">
                          <a:solidFill>
                            <a:srgbClr val="000000"/>
                          </a:solidFill>
                          <a:effectLst/>
                          <a:latin typeface="Tahoma" panose="020B0604030504040204" pitchFamily="34" charset="0"/>
                        </a:rPr>
                        <a:t>Núm. Expedients actius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rtl="0" fontAlgn="ctr"/>
                      <a:r>
                        <a:rPr lang="ca-ES" sz="900" b="1" i="0" u="none" strike="noStrike">
                          <a:solidFill>
                            <a:srgbClr val="000000"/>
                          </a:solidFill>
                          <a:effectLst/>
                          <a:latin typeface="Tahoma" panose="020B0604030504040204" pitchFamily="34" charset="0"/>
                        </a:rPr>
                        <a:t>MUNICIPIS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1" i="0" u="none" strike="noStrike" dirty="0">
                          <a:solidFill>
                            <a:srgbClr val="000000"/>
                          </a:solidFill>
                          <a:effectLst/>
                          <a:latin typeface="Tahoma" panose="020B0604030504040204" pitchFamily="34" charset="0"/>
                        </a:rPr>
                        <a:t>Núm. Expedients actius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extLst>
                  <a:ext uri="{0D108BD9-81ED-4DB2-BD59-A6C34878D82A}">
                    <a16:rowId xmlns:a16="http://schemas.microsoft.com/office/drawing/2014/main" val="794335039"/>
                  </a:ext>
                </a:extLst>
              </a:tr>
              <a:tr h="219407">
                <a:tc>
                  <a:txBody>
                    <a:bodyPr/>
                    <a:lstStyle/>
                    <a:p>
                      <a:pPr algn="l" rtl="0" fontAlgn="ctr"/>
                      <a:r>
                        <a:rPr lang="ca-ES" sz="900" b="0" i="0" u="none" strike="noStrike" dirty="0">
                          <a:solidFill>
                            <a:srgbClr val="000000"/>
                          </a:solidFill>
                          <a:effectLst/>
                          <a:latin typeface="Tahoma" panose="020B0604030504040204" pitchFamily="34" charset="0"/>
                        </a:rPr>
                        <a:t>AIGUAVIVA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MEDINYÀ</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712454"/>
                  </a:ext>
                </a:extLst>
              </a:tr>
              <a:tr h="219407">
                <a:tc>
                  <a:txBody>
                    <a:bodyPr/>
                    <a:lstStyle/>
                    <a:p>
                      <a:pPr algn="l" rtl="0" fontAlgn="ctr"/>
                      <a:r>
                        <a:rPr lang="ca-ES" sz="900" b="0" i="0" u="none" strike="noStrike" dirty="0">
                          <a:solidFill>
                            <a:srgbClr val="000000"/>
                          </a:solidFill>
                          <a:effectLst/>
                          <a:latin typeface="Tahoma" panose="020B0604030504040204" pitchFamily="34" charset="0"/>
                        </a:rPr>
                        <a:t>BESCANÓ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407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QUART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149793"/>
                  </a:ext>
                </a:extLst>
              </a:tr>
              <a:tr h="219407">
                <a:tc>
                  <a:txBody>
                    <a:bodyPr/>
                    <a:lstStyle/>
                    <a:p>
                      <a:pPr algn="l" rtl="0" fontAlgn="ctr"/>
                      <a:r>
                        <a:rPr lang="ca-ES" sz="900" b="0" i="0" u="none" strike="noStrike" dirty="0">
                          <a:solidFill>
                            <a:srgbClr val="000000"/>
                          </a:solidFill>
                          <a:effectLst/>
                          <a:latin typeface="Tahoma" panose="020B0604030504040204" pitchFamily="34" charset="0"/>
                        </a:rPr>
                        <a:t>BORDILS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SALT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3.061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851189"/>
                  </a:ext>
                </a:extLst>
              </a:tr>
              <a:tr h="219407">
                <a:tc>
                  <a:txBody>
                    <a:bodyPr/>
                    <a:lstStyle/>
                    <a:p>
                      <a:pPr algn="l" rtl="0" fontAlgn="ctr"/>
                      <a:r>
                        <a:rPr lang="ca-ES" sz="900" b="0" i="0" u="none" strike="noStrike" dirty="0">
                          <a:solidFill>
                            <a:srgbClr val="000000"/>
                          </a:solidFill>
                          <a:effectLst/>
                          <a:latin typeface="Tahoma" panose="020B0604030504040204" pitchFamily="34" charset="0"/>
                        </a:rPr>
                        <a:t>CAMPLLONG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ANDREU SALOU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918413"/>
                  </a:ext>
                </a:extLst>
              </a:tr>
              <a:tr h="219407">
                <a:tc>
                  <a:txBody>
                    <a:bodyPr/>
                    <a:lstStyle/>
                    <a:p>
                      <a:pPr algn="l" rtl="0" fontAlgn="ctr"/>
                      <a:r>
                        <a:rPr lang="ca-ES" sz="900" b="0" i="0" u="none" strike="noStrike" dirty="0">
                          <a:solidFill>
                            <a:srgbClr val="000000"/>
                          </a:solidFill>
                          <a:effectLst/>
                          <a:latin typeface="Tahoma" panose="020B0604030504040204" pitchFamily="34" charset="0"/>
                        </a:rPr>
                        <a:t>CANET D'ADRI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SANT GREGORI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3925780"/>
                  </a:ext>
                </a:extLst>
              </a:tr>
              <a:tr h="219407">
                <a:tc>
                  <a:txBody>
                    <a:bodyPr/>
                    <a:lstStyle/>
                    <a:p>
                      <a:pPr algn="l" rtl="0" fontAlgn="ctr"/>
                      <a:r>
                        <a:rPr lang="ca-ES" sz="900" b="0" i="0" u="none" strike="noStrike" dirty="0">
                          <a:solidFill>
                            <a:srgbClr val="000000"/>
                          </a:solidFill>
                          <a:effectLst/>
                          <a:latin typeface="Tahoma" panose="020B0604030504040204" pitchFamily="34" charset="0"/>
                        </a:rPr>
                        <a:t>CASSÀ DE LA SELVA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JOAN MOLLET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509912"/>
                  </a:ext>
                </a:extLst>
              </a:tr>
              <a:tr h="219407">
                <a:tc>
                  <a:txBody>
                    <a:bodyPr/>
                    <a:lstStyle/>
                    <a:p>
                      <a:pPr algn="l" rtl="0" fontAlgn="ctr"/>
                      <a:r>
                        <a:rPr lang="ca-ES" sz="900" b="0" i="0" u="none" strike="noStrike" dirty="0">
                          <a:solidFill>
                            <a:srgbClr val="000000"/>
                          </a:solidFill>
                          <a:effectLst/>
                          <a:latin typeface="Tahoma" panose="020B0604030504040204" pitchFamily="34" charset="0"/>
                        </a:rPr>
                        <a:t>CELRÀ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JORDI DESVALLS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539950"/>
                  </a:ext>
                </a:extLst>
              </a:tr>
              <a:tr h="219407">
                <a:tc>
                  <a:txBody>
                    <a:bodyPr/>
                    <a:lstStyle/>
                    <a:p>
                      <a:pPr algn="l" rtl="0" fontAlgn="ctr"/>
                      <a:r>
                        <a:rPr lang="ca-ES" sz="900" b="0" i="0" u="none" strike="noStrike" dirty="0">
                          <a:solidFill>
                            <a:srgbClr val="000000"/>
                          </a:solidFill>
                          <a:effectLst/>
                          <a:latin typeface="Tahoma" panose="020B0604030504040204" pitchFamily="34" charset="0"/>
                        </a:rPr>
                        <a:t>CERVIÀ DE TER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JULIÀ RAMIS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202623"/>
                  </a:ext>
                </a:extLst>
              </a:tr>
              <a:tr h="219407">
                <a:tc>
                  <a:txBody>
                    <a:bodyPr/>
                    <a:lstStyle/>
                    <a:p>
                      <a:pPr algn="l" rtl="0" fontAlgn="ctr"/>
                      <a:r>
                        <a:rPr lang="ca-ES" sz="900" b="0" i="0" u="none" strike="noStrike" dirty="0">
                          <a:solidFill>
                            <a:srgbClr val="000000"/>
                          </a:solidFill>
                          <a:effectLst/>
                          <a:latin typeface="Tahoma" panose="020B0604030504040204" pitchFamily="34" charset="0"/>
                        </a:rPr>
                        <a:t>FLAÇÀ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MARTÍ  LÉMENA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013692"/>
                  </a:ext>
                </a:extLst>
              </a:tr>
              <a:tr h="219407">
                <a:tc>
                  <a:txBody>
                    <a:bodyPr/>
                    <a:lstStyle/>
                    <a:p>
                      <a:pPr algn="l" rtl="0" fontAlgn="ctr"/>
                      <a:r>
                        <a:rPr lang="ca-ES" sz="900" b="0" i="0" u="none" strike="noStrike" dirty="0">
                          <a:solidFill>
                            <a:srgbClr val="000000"/>
                          </a:solidFill>
                          <a:effectLst/>
                          <a:latin typeface="Tahoma" panose="020B0604030504040204" pitchFamily="34" charset="0"/>
                        </a:rPr>
                        <a:t>FORNELLS SELVA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ST MARTÍ VELL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11585"/>
                  </a:ext>
                </a:extLst>
              </a:tr>
              <a:tr h="219407">
                <a:tc>
                  <a:txBody>
                    <a:bodyPr/>
                    <a:lstStyle/>
                    <a:p>
                      <a:pPr algn="l" rtl="0" fontAlgn="ctr"/>
                      <a:r>
                        <a:rPr lang="ca-ES" sz="900" b="0" i="0" u="none" strike="noStrike" dirty="0">
                          <a:solidFill>
                            <a:srgbClr val="000000"/>
                          </a:solidFill>
                          <a:effectLst/>
                          <a:latin typeface="Tahoma" panose="020B0604030504040204" pitchFamily="34" charset="0"/>
                        </a:rPr>
                        <a:t>JUIÀ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SARRIÀ DE TER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9487446"/>
                  </a:ext>
                </a:extLst>
              </a:tr>
              <a:tr h="219407">
                <a:tc>
                  <a:txBody>
                    <a:bodyPr/>
                    <a:lstStyle/>
                    <a:p>
                      <a:pPr algn="l" rtl="0" fontAlgn="ctr"/>
                      <a:r>
                        <a:rPr lang="ca-ES" sz="900" b="0" i="0" u="none" strike="noStrike" dirty="0">
                          <a:solidFill>
                            <a:srgbClr val="000000"/>
                          </a:solidFill>
                          <a:effectLst/>
                          <a:latin typeface="Tahoma" panose="020B0604030504040204" pitchFamily="34" charset="0"/>
                        </a:rPr>
                        <a:t>LLAGOSTERA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VILABLAREIX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128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290946"/>
                  </a:ext>
                </a:extLst>
              </a:tr>
              <a:tr h="219407">
                <a:tc>
                  <a:txBody>
                    <a:bodyPr/>
                    <a:lstStyle/>
                    <a:p>
                      <a:pPr algn="l" rtl="0" fontAlgn="ctr"/>
                      <a:r>
                        <a:rPr lang="ca-ES" sz="900" b="0" i="0" u="none" strike="noStrike" dirty="0">
                          <a:solidFill>
                            <a:srgbClr val="000000"/>
                          </a:solidFill>
                          <a:effectLst/>
                          <a:latin typeface="Tahoma" panose="020B0604030504040204" pitchFamily="34" charset="0"/>
                        </a:rPr>
                        <a:t>LLAMBILLES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VILADASENS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1251913"/>
                  </a:ext>
                </a:extLst>
              </a:tr>
              <a:tr h="219407">
                <a:tc>
                  <a:txBody>
                    <a:bodyPr/>
                    <a:lstStyle/>
                    <a:p>
                      <a:pPr algn="l" rtl="0" fontAlgn="ctr"/>
                      <a:r>
                        <a:rPr lang="ca-ES" sz="900" b="0" i="0" u="none" strike="noStrike" dirty="0">
                          <a:solidFill>
                            <a:srgbClr val="000000"/>
                          </a:solidFill>
                          <a:effectLst/>
                          <a:latin typeface="Tahoma" panose="020B0604030504040204" pitchFamily="34" charset="0"/>
                        </a:rPr>
                        <a:t>MADREMANYA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rtl="0" fontAlgn="ctr"/>
                      <a:r>
                        <a:rPr lang="ca-ES"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ca-ES"/>
                    </a:p>
                  </a:txBody>
                  <a:tcPr/>
                </a:tc>
                <a:extLst>
                  <a:ext uri="{0D108BD9-81ED-4DB2-BD59-A6C34878D82A}">
                    <a16:rowId xmlns:a16="http://schemas.microsoft.com/office/drawing/2014/main" val="1632352328"/>
                  </a:ext>
                </a:extLst>
              </a:tr>
            </a:tbl>
          </a:graphicData>
        </a:graphic>
      </p:graphicFrame>
    </p:spTree>
    <p:extLst>
      <p:ext uri="{BB962C8B-B14F-4D97-AF65-F5344CB8AC3E}">
        <p14:creationId xmlns:p14="http://schemas.microsoft.com/office/powerpoint/2010/main" val="3268266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17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Rectangle 1">
            <a:extLst>
              <a:ext uri="{FF2B5EF4-FFF2-40B4-BE49-F238E27FC236}">
                <a16:creationId xmlns:a16="http://schemas.microsoft.com/office/drawing/2014/main" id="{ED25942D-8C38-42DB-9CF3-826AA89AFC43}"/>
              </a:ext>
            </a:extLst>
          </p:cNvPr>
          <p:cNvSpPr>
            <a:spLocks noChangeArrowheads="1"/>
          </p:cNvSpPr>
          <p:nvPr/>
        </p:nvSpPr>
        <p:spPr bwMode="auto">
          <a:xfrm>
            <a:off x="214290" y="991347"/>
            <a:ext cx="628654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3.2. PROGRAMA D’AJUTS PER A PERSONES / FAMÍLIES EN SITUACIÓ D’EXCLUSIÓ SOCIAL</a:t>
            </a:r>
          </a:p>
          <a:p>
            <a:pPr lvl="0" algn="just"/>
            <a:endParaRPr lang="ca-ES" sz="1200" dirty="0">
              <a:latin typeface="Tahoma" pitchFamily="34" charset="0"/>
              <a:ea typeface="Tahoma" pitchFamily="34" charset="0"/>
              <a:cs typeface="Tahoma" pitchFamily="34" charset="0"/>
            </a:endParaRP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Ajuts econòmics d’urgència : Són les ajudes a les persones i a les famílies que pretenen pal·liar les situacions puntuals, urgents i bàsiques, tot i que cada vegada més hem de parlar de situacions </a:t>
            </a:r>
            <a:r>
              <a:rPr lang="ca-ES" sz="1200" dirty="0" err="1">
                <a:effectLst/>
                <a:latin typeface="Tahoma" panose="020B0604030504040204" pitchFamily="34" charset="0"/>
                <a:ea typeface="Tahoma" panose="020B0604030504040204" pitchFamily="34" charset="0"/>
                <a:cs typeface="Tahoma" panose="020B0604030504040204" pitchFamily="34" charset="0"/>
              </a:rPr>
              <a:t>cronificades</a:t>
            </a:r>
            <a:r>
              <a:rPr lang="ca-ES" sz="1200" dirty="0">
                <a:effectLst/>
                <a:latin typeface="Tahoma" panose="020B0604030504040204" pitchFamily="34" charset="0"/>
                <a:ea typeface="Tahoma" panose="020B0604030504040204" pitchFamily="34" charset="0"/>
                <a:cs typeface="Tahoma" panose="020B0604030504040204" pitchFamily="34" charset="0"/>
              </a:rPr>
              <a:t>. Poden ser en forma econòmica o en espècies, en el cas dels aliments, la roba, les pensions.</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Que per l'aportació dels fons del Pacte d'Estat contra la violència de gènere finançat per la Secretaria d'Estat</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d'Igualtat del Ministeri de la Presidència, Relacions amb les Corts i Igualtat es disposa de crèdit addicional per a</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accions i/o recursos en matèria de violència masclista.</a:t>
            </a:r>
          </a:p>
          <a:p>
            <a:pPr algn="just"/>
            <a:r>
              <a:rPr lang="ca-ES" sz="1200" dirty="0">
                <a:effectLst/>
                <a:latin typeface="Tahoma" panose="020B0604030504040204" pitchFamily="34" charset="0"/>
                <a:ea typeface="Tahoma" panose="020B0604030504040204" pitchFamily="34" charset="0"/>
                <a:cs typeface="Tahoma" panose="020B0604030504040204" pitchFamily="34" charset="0"/>
              </a:rPr>
              <a:t>Que per l'Acord de cooperació interinstitucional per a l'impuls.</a:t>
            </a:r>
          </a:p>
          <a:p>
            <a:pPr algn="just"/>
            <a:endParaRPr lang="ca-ES" sz="1200" dirty="0">
              <a:latin typeface="Tahoma" pitchFamily="34" charset="0"/>
              <a:ea typeface="Tahoma" pitchFamily="34" charset="0"/>
              <a:cs typeface="Tahoma" pitchFamily="34" charset="0"/>
            </a:endParaRPr>
          </a:p>
        </p:txBody>
      </p:sp>
      <p:graphicFrame>
        <p:nvGraphicFramePr>
          <p:cNvPr id="9" name="Taula 8">
            <a:extLst>
              <a:ext uri="{FF2B5EF4-FFF2-40B4-BE49-F238E27FC236}">
                <a16:creationId xmlns:a16="http://schemas.microsoft.com/office/drawing/2014/main" id="{FEC6CF5D-15C6-4E1A-9D61-2795A2839B64}"/>
              </a:ext>
            </a:extLst>
          </p:cNvPr>
          <p:cNvGraphicFramePr>
            <a:graphicFrameLocks noGrp="1"/>
          </p:cNvGraphicFramePr>
          <p:nvPr>
            <p:extLst>
              <p:ext uri="{D42A27DB-BD31-4B8C-83A1-F6EECF244321}">
                <p14:modId xmlns:p14="http://schemas.microsoft.com/office/powerpoint/2010/main" val="2085794675"/>
              </p:ext>
            </p:extLst>
          </p:nvPr>
        </p:nvGraphicFramePr>
        <p:xfrm>
          <a:off x="548682" y="4105563"/>
          <a:ext cx="5484930" cy="1828800"/>
        </p:xfrm>
        <a:graphic>
          <a:graphicData uri="http://schemas.openxmlformats.org/drawingml/2006/table">
            <a:tbl>
              <a:tblPr firstRow="1" firstCol="1" bandRow="1">
                <a:tableStyleId>{5C22544A-7EE6-4342-B048-85BDC9FD1C3A}</a:tableStyleId>
              </a:tblPr>
              <a:tblGrid>
                <a:gridCol w="1096478">
                  <a:extLst>
                    <a:ext uri="{9D8B030D-6E8A-4147-A177-3AD203B41FA5}">
                      <a16:colId xmlns:a16="http://schemas.microsoft.com/office/drawing/2014/main" val="1289894157"/>
                    </a:ext>
                  </a:extLst>
                </a:gridCol>
                <a:gridCol w="1097113">
                  <a:extLst>
                    <a:ext uri="{9D8B030D-6E8A-4147-A177-3AD203B41FA5}">
                      <a16:colId xmlns:a16="http://schemas.microsoft.com/office/drawing/2014/main" val="2357718760"/>
                    </a:ext>
                  </a:extLst>
                </a:gridCol>
                <a:gridCol w="1097113">
                  <a:extLst>
                    <a:ext uri="{9D8B030D-6E8A-4147-A177-3AD203B41FA5}">
                      <a16:colId xmlns:a16="http://schemas.microsoft.com/office/drawing/2014/main" val="1270750842"/>
                    </a:ext>
                  </a:extLst>
                </a:gridCol>
                <a:gridCol w="1097113">
                  <a:extLst>
                    <a:ext uri="{9D8B030D-6E8A-4147-A177-3AD203B41FA5}">
                      <a16:colId xmlns:a16="http://schemas.microsoft.com/office/drawing/2014/main" val="2486971269"/>
                    </a:ext>
                  </a:extLst>
                </a:gridCol>
                <a:gridCol w="1097113">
                  <a:extLst>
                    <a:ext uri="{9D8B030D-6E8A-4147-A177-3AD203B41FA5}">
                      <a16:colId xmlns:a16="http://schemas.microsoft.com/office/drawing/2014/main" val="2039958519"/>
                    </a:ext>
                  </a:extLst>
                </a:gridCol>
              </a:tblGrid>
              <a:tr h="0">
                <a:tc>
                  <a:txBody>
                    <a:bodyPr/>
                    <a:lstStyle/>
                    <a:p>
                      <a:pPr algn="just"/>
                      <a:r>
                        <a:rPr lang="ca-ES" sz="1200">
                          <a:effectLst/>
                        </a:rPr>
                        <a:t>Tipologia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Persones beneficiades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dirty="0">
                          <a:effectLst/>
                        </a:rPr>
                        <a:t>Persones ateses</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Totals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Import total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344361823"/>
                  </a:ext>
                </a:extLst>
              </a:tr>
              <a:tr h="0">
                <a:tc>
                  <a:txBody>
                    <a:bodyPr/>
                    <a:lstStyle/>
                    <a:p>
                      <a:pPr algn="just"/>
                      <a:r>
                        <a:rPr lang="ca-ES" sz="1200">
                          <a:effectLst/>
                        </a:rPr>
                        <a:t>Alimentació i Vestit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1.227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525</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1.752</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63.673,94</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349476422"/>
                  </a:ext>
                </a:extLst>
              </a:tr>
              <a:tr h="0">
                <a:tc>
                  <a:txBody>
                    <a:bodyPr/>
                    <a:lstStyle/>
                    <a:p>
                      <a:pPr algn="just"/>
                      <a:r>
                        <a:rPr lang="ca-ES" sz="1200">
                          <a:effectLst/>
                        </a:rPr>
                        <a:t>Habitatge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82</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66</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148</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32.352,80</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404773807"/>
                  </a:ext>
                </a:extLst>
              </a:tr>
              <a:tr h="0">
                <a:tc>
                  <a:txBody>
                    <a:bodyPr/>
                    <a:lstStyle/>
                    <a:p>
                      <a:pPr algn="just"/>
                      <a:r>
                        <a:rPr lang="ca-ES" sz="1200">
                          <a:effectLst/>
                        </a:rPr>
                        <a:t>Educació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218</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49</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267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1.708,21</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283518175"/>
                  </a:ext>
                </a:extLst>
              </a:tr>
              <a:tr h="0">
                <a:tc>
                  <a:txBody>
                    <a:bodyPr/>
                    <a:lstStyle/>
                    <a:p>
                      <a:pPr algn="just"/>
                      <a:r>
                        <a:rPr lang="ca-ES" sz="1200">
                          <a:effectLst/>
                        </a:rPr>
                        <a:t>Ulleres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24</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9</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33</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1.537,47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998931963"/>
                  </a:ext>
                </a:extLst>
              </a:tr>
              <a:tr h="0">
                <a:tc>
                  <a:txBody>
                    <a:bodyPr/>
                    <a:lstStyle/>
                    <a:p>
                      <a:pPr algn="just"/>
                      <a:r>
                        <a:rPr lang="ca-ES" sz="1200">
                          <a:effectLst/>
                        </a:rPr>
                        <a:t>Transport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28</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14</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42</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1.634,28</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674132809"/>
                  </a:ext>
                </a:extLst>
              </a:tr>
              <a:tr h="0">
                <a:tc>
                  <a:txBody>
                    <a:bodyPr/>
                    <a:lstStyle/>
                    <a:p>
                      <a:pPr algn="just"/>
                      <a:r>
                        <a:rPr lang="ca-ES" sz="1200">
                          <a:effectLst/>
                        </a:rPr>
                        <a:t>Violència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6</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3</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9</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847,55</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762516432"/>
                  </a:ext>
                </a:extLst>
              </a:tr>
              <a:tr h="0">
                <a:tc>
                  <a:txBody>
                    <a:bodyPr/>
                    <a:lstStyle/>
                    <a:p>
                      <a:pPr algn="just"/>
                      <a:r>
                        <a:rPr lang="ca-ES" sz="1200">
                          <a:effectLst/>
                        </a:rPr>
                        <a:t>TOTAL</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1.585</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666</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2.251</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116.041,26</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004736102"/>
                  </a:ext>
                </a:extLst>
              </a:tr>
            </a:tbl>
          </a:graphicData>
        </a:graphic>
      </p:graphicFrame>
      <p:graphicFrame>
        <p:nvGraphicFramePr>
          <p:cNvPr id="10" name="Taula 9">
            <a:extLst>
              <a:ext uri="{FF2B5EF4-FFF2-40B4-BE49-F238E27FC236}">
                <a16:creationId xmlns:a16="http://schemas.microsoft.com/office/drawing/2014/main" id="{2ACAFBCB-A72B-4CA9-A736-E8E548F56FDC}"/>
              </a:ext>
            </a:extLst>
          </p:cNvPr>
          <p:cNvGraphicFramePr>
            <a:graphicFrameLocks noGrp="1"/>
          </p:cNvGraphicFramePr>
          <p:nvPr>
            <p:extLst>
              <p:ext uri="{D42A27DB-BD31-4B8C-83A1-F6EECF244321}">
                <p14:modId xmlns:p14="http://schemas.microsoft.com/office/powerpoint/2010/main" val="4087120917"/>
              </p:ext>
            </p:extLst>
          </p:nvPr>
        </p:nvGraphicFramePr>
        <p:xfrm>
          <a:off x="544671" y="6352398"/>
          <a:ext cx="5488940" cy="2011680"/>
        </p:xfrm>
        <a:graphic>
          <a:graphicData uri="http://schemas.openxmlformats.org/drawingml/2006/table">
            <a:tbl>
              <a:tblPr firstRow="1" firstCol="1" bandRow="1">
                <a:tableStyleId>{5C22544A-7EE6-4342-B048-85BDC9FD1C3A}</a:tableStyleId>
              </a:tblPr>
              <a:tblGrid>
                <a:gridCol w="1097280">
                  <a:extLst>
                    <a:ext uri="{9D8B030D-6E8A-4147-A177-3AD203B41FA5}">
                      <a16:colId xmlns:a16="http://schemas.microsoft.com/office/drawing/2014/main" val="2767201245"/>
                    </a:ext>
                  </a:extLst>
                </a:gridCol>
                <a:gridCol w="1097915">
                  <a:extLst>
                    <a:ext uri="{9D8B030D-6E8A-4147-A177-3AD203B41FA5}">
                      <a16:colId xmlns:a16="http://schemas.microsoft.com/office/drawing/2014/main" val="53943299"/>
                    </a:ext>
                  </a:extLst>
                </a:gridCol>
                <a:gridCol w="1097915">
                  <a:extLst>
                    <a:ext uri="{9D8B030D-6E8A-4147-A177-3AD203B41FA5}">
                      <a16:colId xmlns:a16="http://schemas.microsoft.com/office/drawing/2014/main" val="1320571331"/>
                    </a:ext>
                  </a:extLst>
                </a:gridCol>
                <a:gridCol w="1097915">
                  <a:extLst>
                    <a:ext uri="{9D8B030D-6E8A-4147-A177-3AD203B41FA5}">
                      <a16:colId xmlns:a16="http://schemas.microsoft.com/office/drawing/2014/main" val="1181526935"/>
                    </a:ext>
                  </a:extLst>
                </a:gridCol>
                <a:gridCol w="1097915">
                  <a:extLst>
                    <a:ext uri="{9D8B030D-6E8A-4147-A177-3AD203B41FA5}">
                      <a16:colId xmlns:a16="http://schemas.microsoft.com/office/drawing/2014/main" val="434110873"/>
                    </a:ext>
                  </a:extLst>
                </a:gridCol>
              </a:tblGrid>
              <a:tr h="0">
                <a:tc>
                  <a:txBody>
                    <a:bodyPr/>
                    <a:lstStyle/>
                    <a:p>
                      <a:pPr algn="just"/>
                      <a:r>
                        <a:rPr lang="ca-ES" sz="1200">
                          <a:effectLst/>
                        </a:rPr>
                        <a:t>Tipologia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Persones beneficiades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Persones ateses</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Totals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ca-ES" sz="1200">
                          <a:effectLst/>
                        </a:rPr>
                        <a:t>Import total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039790416"/>
                  </a:ext>
                </a:extLst>
              </a:tr>
              <a:tr h="0">
                <a:tc>
                  <a:txBody>
                    <a:bodyPr/>
                    <a:lstStyle/>
                    <a:p>
                      <a:pPr algn="just"/>
                      <a:r>
                        <a:rPr lang="ca-ES" sz="1200">
                          <a:effectLst/>
                        </a:rPr>
                        <a:t>Alimentació i Vestit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871</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387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1.158</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40.342,20</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286793668"/>
                  </a:ext>
                </a:extLst>
              </a:tr>
              <a:tr h="0">
                <a:tc>
                  <a:txBody>
                    <a:bodyPr/>
                    <a:lstStyle/>
                    <a:p>
                      <a:pPr algn="just"/>
                      <a:r>
                        <a:rPr lang="ca-ES" sz="1200">
                          <a:effectLst/>
                        </a:rPr>
                        <a:t>Habitatge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54</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54</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108</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34.036,27</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728749483"/>
                  </a:ext>
                </a:extLst>
              </a:tr>
              <a:tr h="0">
                <a:tc>
                  <a:txBody>
                    <a:bodyPr/>
                    <a:lstStyle/>
                    <a:p>
                      <a:pPr algn="just"/>
                      <a:r>
                        <a:rPr lang="ca-ES" sz="1200">
                          <a:effectLst/>
                        </a:rPr>
                        <a:t>Educació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226</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70</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296</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3.159,33</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2101650512"/>
                  </a:ext>
                </a:extLst>
              </a:tr>
              <a:tr h="0">
                <a:tc>
                  <a:txBody>
                    <a:bodyPr/>
                    <a:lstStyle/>
                    <a:p>
                      <a:pPr algn="just"/>
                      <a:r>
                        <a:rPr lang="ca-ES" sz="1200">
                          <a:effectLst/>
                        </a:rPr>
                        <a:t>Ulleres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21</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6</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27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583,41</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663319919"/>
                  </a:ext>
                </a:extLst>
              </a:tr>
              <a:tr h="0">
                <a:tc>
                  <a:txBody>
                    <a:bodyPr/>
                    <a:lstStyle/>
                    <a:p>
                      <a:pPr algn="just"/>
                      <a:r>
                        <a:rPr lang="ca-ES" sz="1200">
                          <a:effectLst/>
                        </a:rPr>
                        <a:t>Transport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11</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5</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16</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1.308</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255554470"/>
                  </a:ext>
                </a:extLst>
              </a:tr>
              <a:tr h="0">
                <a:tc>
                  <a:txBody>
                    <a:bodyPr/>
                    <a:lstStyle/>
                    <a:p>
                      <a:pPr algn="just"/>
                      <a:r>
                        <a:rPr lang="ca-ES" sz="1200">
                          <a:effectLst/>
                        </a:rPr>
                        <a:t>Violència </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6</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3</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9</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847,55</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413955479"/>
                  </a:ext>
                </a:extLst>
              </a:tr>
              <a:tr h="0">
                <a:tc>
                  <a:txBody>
                    <a:bodyPr/>
                    <a:lstStyle/>
                    <a:p>
                      <a:pPr algn="just"/>
                      <a:r>
                        <a:rPr lang="ca-ES" sz="1200">
                          <a:effectLst/>
                        </a:rPr>
                        <a:t>Llar</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11</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2</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13</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876,76</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41133071"/>
                  </a:ext>
                </a:extLst>
              </a:tr>
              <a:tr h="0">
                <a:tc>
                  <a:txBody>
                    <a:bodyPr/>
                    <a:lstStyle/>
                    <a:p>
                      <a:pPr algn="just"/>
                      <a:r>
                        <a:rPr lang="ca-ES" sz="1200" dirty="0">
                          <a:effectLst/>
                        </a:rPr>
                        <a:t>TOTAL</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1.200</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a:effectLst/>
                        </a:rPr>
                        <a:t>527</a:t>
                      </a:r>
                      <a:endParaRPr lang="ca-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1.627</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r>
                        <a:rPr lang="ca-ES" sz="1200" dirty="0">
                          <a:effectLst/>
                        </a:rPr>
                        <a:t>80.306,65</a:t>
                      </a:r>
                      <a:endParaRPr lang="ca-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4248688944"/>
                  </a:ext>
                </a:extLst>
              </a:tr>
            </a:tbl>
          </a:graphicData>
        </a:graphic>
      </p:graphicFrame>
      <p:sp>
        <p:nvSpPr>
          <p:cNvPr id="12" name="QuadreDeText 11">
            <a:extLst>
              <a:ext uri="{FF2B5EF4-FFF2-40B4-BE49-F238E27FC236}">
                <a16:creationId xmlns:a16="http://schemas.microsoft.com/office/drawing/2014/main" id="{A0BD59F8-A635-41C9-B375-91C1A57E5461}"/>
              </a:ext>
            </a:extLst>
          </p:cNvPr>
          <p:cNvSpPr txBox="1"/>
          <p:nvPr/>
        </p:nvSpPr>
        <p:spPr>
          <a:xfrm>
            <a:off x="2853506" y="5952568"/>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Gironès</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sp>
        <p:nvSpPr>
          <p:cNvPr id="13" name="QuadreDeText 12">
            <a:extLst>
              <a:ext uri="{FF2B5EF4-FFF2-40B4-BE49-F238E27FC236}">
                <a16:creationId xmlns:a16="http://schemas.microsoft.com/office/drawing/2014/main" id="{AC8AA40D-06B8-44D9-9075-8694CD1A9821}"/>
              </a:ext>
            </a:extLst>
          </p:cNvPr>
          <p:cNvSpPr txBox="1"/>
          <p:nvPr/>
        </p:nvSpPr>
        <p:spPr>
          <a:xfrm>
            <a:off x="2853506" y="3626409"/>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Salt</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spTree>
    <p:extLst>
      <p:ext uri="{BB962C8B-B14F-4D97-AF65-F5344CB8AC3E}">
        <p14:creationId xmlns:p14="http://schemas.microsoft.com/office/powerpoint/2010/main" val="3341337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ca-ES" sz="2400" b="1" dirty="0">
                <a:solidFill>
                  <a:schemeClr val="bg1"/>
                </a:solidFill>
                <a:effectLst>
                  <a:outerShdw blurRad="38100" dist="38100" dir="2700000" algn="tl">
                    <a:srgbClr val="000000">
                      <a:alpha val="43137"/>
                    </a:srgbClr>
                  </a:outerShdw>
                </a:effectLst>
                <a:latin typeface="+mj-lt"/>
                <a:ea typeface="+mj-ea"/>
                <a:cs typeface="+mj-cs"/>
              </a:rPr>
              <a:t>Í</a:t>
            </a:r>
            <a:r>
              <a:rPr kumimoji="0" lang="ca-ES" sz="2400" b="1"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mj-lt"/>
                <a:ea typeface="+mj-ea"/>
                <a:cs typeface="+mj-cs"/>
              </a:rPr>
              <a:t>ndex</a:t>
            </a:r>
            <a:r>
              <a:rPr kumimoji="0" lang="ca-E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						</a:t>
            </a:r>
            <a:br>
              <a:rPr kumimoji="0" lang="ca-ES" sz="1200" b="0"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mj-lt"/>
                <a:ea typeface="+mj-ea"/>
                <a:cs typeface="+mj-cs"/>
              </a:rPr>
            </a:br>
            <a:endParaRPr kumimoji="0" lang="ca-ES" sz="1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endParaRPr>
          </a:p>
        </p:txBody>
      </p:sp>
      <p:pic>
        <p:nvPicPr>
          <p:cNvPr id="8" name="Imatge 7">
            <a:extLst>
              <a:ext uri="{FF2B5EF4-FFF2-40B4-BE49-F238E27FC236}">
                <a16:creationId xmlns:a16="http://schemas.microsoft.com/office/drawing/2014/main" id="{0E6D8CB4-D7DE-46F0-8EA8-2CF826C07E9E}"/>
              </a:ext>
            </a:extLst>
          </p:cNvPr>
          <p:cNvPicPr>
            <a:picLocks noChangeAspect="1"/>
          </p:cNvPicPr>
          <p:nvPr/>
        </p:nvPicPr>
        <p:blipFill>
          <a:blip r:embed="rId2"/>
          <a:stretch>
            <a:fillRect/>
          </a:stretch>
        </p:blipFill>
        <p:spPr>
          <a:xfrm>
            <a:off x="260648" y="1187624"/>
            <a:ext cx="5957316" cy="504596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18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3221" y="612323"/>
            <a:ext cx="6286544"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3.3.  Dades CORECO</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La Generalitat de Catalunya, des del juny 2020, ha creat un portal per a la gestió d’informació i comunicació amb les àrees bàsiques de serveis socials (GABBS), destinat a facilitar la interacció entre les àrees bàsiques de serveis socials i el Departament de Drets Socials de la Generalitat de Catalunya.</a:t>
            </a:r>
          </a:p>
          <a:p>
            <a:pPr algn="just"/>
            <a:r>
              <a:rPr lang="ca-ES" sz="1200" dirty="0">
                <a:latin typeface="Tahoma" pitchFamily="34" charset="0"/>
                <a:ea typeface="Tahoma" pitchFamily="34" charset="0"/>
                <a:cs typeface="Tahoma" pitchFamily="34" charset="0"/>
              </a:rPr>
              <a:t>Aquest portal permet al Departament de Drets Socials disposar d’informació sobre l’activitat a l’atenció primària dels serveis socials, alhora que ofereix a les àrees bàsiques de serveis socials la visualització de les dades facilitades.</a:t>
            </a:r>
          </a:p>
          <a:p>
            <a:pPr algn="just"/>
            <a:r>
              <a:rPr lang="ca-ES" sz="1200" dirty="0">
                <a:latin typeface="Tahoma" pitchFamily="34" charset="0"/>
                <a:ea typeface="Tahoma" pitchFamily="34" charset="0"/>
                <a:cs typeface="Tahoma" pitchFamily="34" charset="0"/>
              </a:rPr>
              <a:t>Us adjuntem algunes de les dades recollides.</a:t>
            </a:r>
          </a:p>
          <a:p>
            <a:pPr algn="just"/>
            <a:endParaRPr lang="ca-ES" sz="1200" dirty="0">
              <a:latin typeface="Tahoma" pitchFamily="34" charset="0"/>
              <a:ea typeface="Tahoma" pitchFamily="34" charset="0"/>
              <a:cs typeface="Tahoma" pitchFamily="34" charset="0"/>
            </a:endParaRPr>
          </a:p>
        </p:txBody>
      </p:sp>
      <p:pic>
        <p:nvPicPr>
          <p:cNvPr id="5" name="Imatge 4">
            <a:extLst>
              <a:ext uri="{FF2B5EF4-FFF2-40B4-BE49-F238E27FC236}">
                <a16:creationId xmlns:a16="http://schemas.microsoft.com/office/drawing/2014/main" id="{39AFF998-807B-44ED-BA5A-9FE0FA721987}"/>
              </a:ext>
            </a:extLst>
          </p:cNvPr>
          <p:cNvPicPr>
            <a:picLocks noChangeAspect="1"/>
          </p:cNvPicPr>
          <p:nvPr/>
        </p:nvPicPr>
        <p:blipFill>
          <a:blip r:embed="rId3"/>
          <a:stretch>
            <a:fillRect/>
          </a:stretch>
        </p:blipFill>
        <p:spPr>
          <a:xfrm>
            <a:off x="183221" y="2919710"/>
            <a:ext cx="6402817" cy="2499289"/>
          </a:xfrm>
          <a:prstGeom prst="rect">
            <a:avLst/>
          </a:prstGeom>
        </p:spPr>
      </p:pic>
      <p:sp>
        <p:nvSpPr>
          <p:cNvPr id="9" name="QuadreDeText 8">
            <a:extLst>
              <a:ext uri="{FF2B5EF4-FFF2-40B4-BE49-F238E27FC236}">
                <a16:creationId xmlns:a16="http://schemas.microsoft.com/office/drawing/2014/main" id="{47B128D3-D91F-45D7-8D26-7002C49A9F49}"/>
              </a:ext>
            </a:extLst>
          </p:cNvPr>
          <p:cNvSpPr txBox="1"/>
          <p:nvPr/>
        </p:nvSpPr>
        <p:spPr>
          <a:xfrm>
            <a:off x="2822437" y="2584554"/>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Gironès</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pic>
        <p:nvPicPr>
          <p:cNvPr id="11" name="Imatge 10">
            <a:extLst>
              <a:ext uri="{FF2B5EF4-FFF2-40B4-BE49-F238E27FC236}">
                <a16:creationId xmlns:a16="http://schemas.microsoft.com/office/drawing/2014/main" id="{DFF4EDBF-8608-415A-B893-D762F4BDEE13}"/>
              </a:ext>
            </a:extLst>
          </p:cNvPr>
          <p:cNvPicPr>
            <a:picLocks noChangeAspect="1"/>
          </p:cNvPicPr>
          <p:nvPr/>
        </p:nvPicPr>
        <p:blipFill>
          <a:blip r:embed="rId4"/>
          <a:stretch>
            <a:fillRect/>
          </a:stretch>
        </p:blipFill>
        <p:spPr>
          <a:xfrm>
            <a:off x="322682" y="5802447"/>
            <a:ext cx="6237460" cy="2677341"/>
          </a:xfrm>
          <a:prstGeom prst="rect">
            <a:avLst/>
          </a:prstGeom>
        </p:spPr>
      </p:pic>
      <p:sp>
        <p:nvSpPr>
          <p:cNvPr id="12" name="QuadreDeText 11">
            <a:extLst>
              <a:ext uri="{FF2B5EF4-FFF2-40B4-BE49-F238E27FC236}">
                <a16:creationId xmlns:a16="http://schemas.microsoft.com/office/drawing/2014/main" id="{CC5A9B25-8ADC-4A69-A4A1-9E9FE7B6EC70}"/>
              </a:ext>
            </a:extLst>
          </p:cNvPr>
          <p:cNvSpPr txBox="1"/>
          <p:nvPr/>
        </p:nvSpPr>
        <p:spPr>
          <a:xfrm>
            <a:off x="3068960" y="5455546"/>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Salt</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19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3. Atenció Social Bàsica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8640" y="827584"/>
            <a:ext cx="628654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3.2.  Dades CORECO</a:t>
            </a: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p:txBody>
      </p:sp>
      <p:sp>
        <p:nvSpPr>
          <p:cNvPr id="9" name="QuadreDeText 8">
            <a:extLst>
              <a:ext uri="{FF2B5EF4-FFF2-40B4-BE49-F238E27FC236}">
                <a16:creationId xmlns:a16="http://schemas.microsoft.com/office/drawing/2014/main" id="{47B128D3-D91F-45D7-8D26-7002C49A9F49}"/>
              </a:ext>
            </a:extLst>
          </p:cNvPr>
          <p:cNvSpPr txBox="1"/>
          <p:nvPr/>
        </p:nvSpPr>
        <p:spPr>
          <a:xfrm>
            <a:off x="2780928" y="1391006"/>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Gironès</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sp>
        <p:nvSpPr>
          <p:cNvPr id="12" name="QuadreDeText 11">
            <a:extLst>
              <a:ext uri="{FF2B5EF4-FFF2-40B4-BE49-F238E27FC236}">
                <a16:creationId xmlns:a16="http://schemas.microsoft.com/office/drawing/2014/main" id="{CC5A9B25-8ADC-4A69-A4A1-9E9FE7B6EC70}"/>
              </a:ext>
            </a:extLst>
          </p:cNvPr>
          <p:cNvSpPr txBox="1"/>
          <p:nvPr/>
        </p:nvSpPr>
        <p:spPr>
          <a:xfrm>
            <a:off x="2708920" y="4404422"/>
            <a:ext cx="1008112" cy="335156"/>
          </a:xfrm>
          <a:prstGeom prst="rect">
            <a:avLst/>
          </a:prstGeom>
          <a:noFill/>
        </p:spPr>
        <p:txBody>
          <a:bodyPr wrap="square">
            <a:spAutoFit/>
          </a:bodyPr>
          <a:lstStyle/>
          <a:p>
            <a:pPr algn="just">
              <a:lnSpc>
                <a:spcPct val="150000"/>
              </a:lnSpc>
              <a:spcAft>
                <a:spcPts val="1000"/>
              </a:spcAft>
            </a:pPr>
            <a:r>
              <a:rPr lang="es-ES" sz="1200" dirty="0">
                <a:effectLst/>
                <a:latin typeface="Tahoma" panose="020B0604030504040204" pitchFamily="34" charset="0"/>
                <a:ea typeface="Rockwell" panose="02060603020205020403" pitchFamily="18" charset="0"/>
                <a:cs typeface="Times New Roman" panose="02020603050405020304" pitchFamily="18" charset="0"/>
              </a:rPr>
              <a:t>Salt</a:t>
            </a:r>
            <a:endParaRPr lang="ca-ES" sz="1200" dirty="0">
              <a:effectLst/>
              <a:latin typeface="Rockwell" panose="02060603020205020403" pitchFamily="18" charset="0"/>
              <a:ea typeface="Rockwell" panose="02060603020205020403" pitchFamily="18" charset="0"/>
              <a:cs typeface="Times New Roman" panose="02020603050405020304" pitchFamily="18" charset="0"/>
            </a:endParaRPr>
          </a:p>
        </p:txBody>
      </p:sp>
      <p:pic>
        <p:nvPicPr>
          <p:cNvPr id="7" name="Imatge 6">
            <a:extLst>
              <a:ext uri="{FF2B5EF4-FFF2-40B4-BE49-F238E27FC236}">
                <a16:creationId xmlns:a16="http://schemas.microsoft.com/office/drawing/2014/main" id="{29A239E1-ECAD-4446-B146-CCC8970E7C82}"/>
              </a:ext>
            </a:extLst>
          </p:cNvPr>
          <p:cNvPicPr>
            <a:picLocks noChangeAspect="1"/>
          </p:cNvPicPr>
          <p:nvPr/>
        </p:nvPicPr>
        <p:blipFill>
          <a:blip r:embed="rId3"/>
          <a:stretch>
            <a:fillRect/>
          </a:stretch>
        </p:blipFill>
        <p:spPr>
          <a:xfrm>
            <a:off x="288032" y="5148064"/>
            <a:ext cx="6345604" cy="2269774"/>
          </a:xfrm>
          <a:prstGeom prst="rect">
            <a:avLst/>
          </a:prstGeom>
        </p:spPr>
      </p:pic>
      <p:pic>
        <p:nvPicPr>
          <p:cNvPr id="10" name="Imatge 9">
            <a:extLst>
              <a:ext uri="{FF2B5EF4-FFF2-40B4-BE49-F238E27FC236}">
                <a16:creationId xmlns:a16="http://schemas.microsoft.com/office/drawing/2014/main" id="{12656D99-39E4-416D-A6EB-C7C583C18F7E}"/>
              </a:ext>
            </a:extLst>
          </p:cNvPr>
          <p:cNvPicPr>
            <a:picLocks noChangeAspect="1"/>
          </p:cNvPicPr>
          <p:nvPr/>
        </p:nvPicPr>
        <p:blipFill>
          <a:blip r:embed="rId4"/>
          <a:stretch>
            <a:fillRect/>
          </a:stretch>
        </p:blipFill>
        <p:spPr>
          <a:xfrm>
            <a:off x="188640" y="1883184"/>
            <a:ext cx="6525344" cy="2341981"/>
          </a:xfrm>
          <a:prstGeom prst="rect">
            <a:avLst/>
          </a:prstGeom>
        </p:spPr>
      </p:pic>
    </p:spTree>
    <p:extLst>
      <p:ext uri="{BB962C8B-B14F-4D97-AF65-F5344CB8AC3E}">
        <p14:creationId xmlns:p14="http://schemas.microsoft.com/office/powerpoint/2010/main" val="3966134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20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4. Infància, Família  i Joves</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14290" y="693453"/>
            <a:ext cx="6286544" cy="7663636"/>
          </a:xfrm>
          <a:prstGeom prst="rect">
            <a:avLst/>
          </a:prstGeom>
          <a:noFill/>
          <a:ln w="9525">
            <a:noFill/>
            <a:miter lim="800000"/>
            <a:headEnd/>
            <a:tailEnd/>
          </a:ln>
          <a:effectLst/>
        </p:spPr>
        <p:txBody>
          <a:bodyPr vert="horz" wrap="square" lIns="91440" tIns="45720" rIns="7200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4.1 - EQUIP D’ATENCIÓ A LA INFÀNCIA I A L’ADOLESCÈNCIA (EAIA) DEL GIRONÈS </a:t>
            </a:r>
          </a:p>
          <a:p>
            <a:pPr lvl="0" algn="just"/>
            <a:endParaRPr lang="ca-ES" sz="1200" dirty="0">
              <a:solidFill>
                <a:srgbClr val="FF0000"/>
              </a:solidFill>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Es tracta d’un servei social especialitzat en l’atenció a la infància i l’adolescència en situació o risc de desemparament així com llurs famílies. Aquest servei es presta des dels equips d’atenció a la infància i l’adolescència (EAIA) que són equips </a:t>
            </a:r>
            <a:r>
              <a:rPr lang="ca-ES" sz="1200" dirty="0" err="1">
                <a:latin typeface="Tahoma" pitchFamily="34" charset="0"/>
                <a:ea typeface="Tahoma" pitchFamily="34" charset="0"/>
                <a:cs typeface="Tahoma" pitchFamily="34" charset="0"/>
              </a:rPr>
              <a:t>multiprofessionals</a:t>
            </a:r>
            <a:r>
              <a:rPr lang="ca-ES" sz="1200" dirty="0">
                <a:latin typeface="Tahoma" pitchFamily="34" charset="0"/>
                <a:ea typeface="Tahoma" pitchFamily="34" charset="0"/>
                <a:cs typeface="Tahoma" pitchFamily="34" charset="0"/>
              </a:rPr>
              <a:t> de funcionament </a:t>
            </a:r>
            <a:r>
              <a:rPr lang="ca-ES" sz="1200" dirty="0" err="1">
                <a:latin typeface="Tahoma" pitchFamily="34" charset="0"/>
                <a:ea typeface="Tahoma" pitchFamily="34" charset="0"/>
                <a:cs typeface="Tahoma" pitchFamily="34" charset="0"/>
              </a:rPr>
              <a:t>interdisciplinar</a:t>
            </a:r>
            <a:r>
              <a:rPr lang="ca-ES" sz="1200" dirty="0">
                <a:latin typeface="Tahoma" pitchFamily="34" charset="0"/>
                <a:ea typeface="Tahoma" pitchFamily="34" charset="0"/>
                <a:cs typeface="Tahoma" pitchFamily="34" charset="0"/>
              </a:rPr>
              <a:t>, formats per psicòlegs, treballadors socials, pedagogs i educadors socials. Els equips es troben distribuïts territorialment, concretament </a:t>
            </a:r>
            <a:r>
              <a:rPr lang="ca-ES" sz="1200" dirty="0" err="1">
                <a:latin typeface="Tahoma" pitchFamily="34" charset="0"/>
                <a:ea typeface="Tahoma" pitchFamily="34" charset="0"/>
                <a:cs typeface="Tahoma" pitchFamily="34" charset="0"/>
              </a:rPr>
              <a:t>l’EAIA</a:t>
            </a:r>
            <a:r>
              <a:rPr lang="ca-ES" sz="1200" dirty="0">
                <a:latin typeface="Tahoma" pitchFamily="34" charset="0"/>
                <a:ea typeface="Tahoma" pitchFamily="34" charset="0"/>
                <a:cs typeface="Tahoma" pitchFamily="34" charset="0"/>
              </a:rPr>
              <a:t> Gironès treballa en el territori del Gironès (excepte Girona ciutat) i el municipi de Salt. Com a objectius generals es treballa la prevenció, diagnòstic, tractament, protecció i seguiment dels infants i adolescents (0-18 anys) en risc de desemparament o en situació de desemparament, i el treball amb llurs famílies del territori.</a:t>
            </a:r>
          </a:p>
          <a:p>
            <a:pPr algn="just"/>
            <a:r>
              <a:rPr lang="ca-ES" sz="1200" dirty="0">
                <a:latin typeface="Tahoma" pitchFamily="34" charset="0"/>
                <a:ea typeface="Tahoma" pitchFamily="34" charset="0"/>
                <a:cs typeface="Tahoma" pitchFamily="34" charset="0"/>
              </a:rPr>
              <a:t> </a:t>
            </a:r>
          </a:p>
          <a:p>
            <a:pPr algn="just"/>
            <a:r>
              <a:rPr lang="ca-ES" sz="1200" dirty="0">
                <a:latin typeface="Tahoma" pitchFamily="34" charset="0"/>
                <a:ea typeface="Tahoma" pitchFamily="34" charset="0"/>
                <a:cs typeface="Tahoma" pitchFamily="34" charset="0"/>
              </a:rPr>
              <a:t>L’any 2020 s’han atès un total de 220 menors. Persisteix la complexitat del treball, els casos són cada cop més complexos, amb situacions de risc multifactorials, que requereixen d’intervencions immediates i estudis específics, així com un treball en xarxa per tal de procedir a mediacions i processos de </a:t>
            </a:r>
            <a:r>
              <a:rPr lang="ca-ES" sz="1200" dirty="0" err="1">
                <a:latin typeface="Tahoma" pitchFamily="34" charset="0"/>
                <a:ea typeface="Tahoma" pitchFamily="34" charset="0"/>
                <a:cs typeface="Tahoma" pitchFamily="34" charset="0"/>
              </a:rPr>
              <a:t>judicialització</a:t>
            </a:r>
            <a:r>
              <a:rPr lang="ca-ES" sz="1200" dirty="0">
                <a:latin typeface="Tahoma" pitchFamily="34" charset="0"/>
                <a:ea typeface="Tahoma" pitchFamily="34" charset="0"/>
                <a:cs typeface="Tahoma" pitchFamily="34" charset="0"/>
              </a:rPr>
              <a:t>. </a:t>
            </a:r>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r>
              <a:rPr lang="ca-ES" sz="1200" dirty="0"/>
              <a:t> </a:t>
            </a:r>
          </a:p>
          <a:p>
            <a:pPr lvl="0" algn="just"/>
            <a:endParaRPr lang="ca-ES" sz="1200" dirty="0">
              <a:solidFill>
                <a:srgbClr val="FF0000"/>
              </a:solidFill>
              <a:latin typeface="Tahoma" pitchFamily="34" charset="0"/>
              <a:ea typeface="Tahoma" pitchFamily="34" charset="0"/>
              <a:cs typeface="Tahoma" pitchFamily="34" charset="0"/>
            </a:endParaRPr>
          </a:p>
          <a:p>
            <a:pPr lvl="0" algn="just"/>
            <a:r>
              <a:rPr lang="ca-ES" sz="1200" dirty="0">
                <a:solidFill>
                  <a:srgbClr val="FF0000"/>
                </a:solidFill>
                <a:latin typeface="Tahoma" pitchFamily="34" charset="0"/>
                <a:ea typeface="Tahoma" pitchFamily="34" charset="0"/>
                <a:cs typeface="Tahoma" pitchFamily="34" charset="0"/>
              </a:rPr>
              <a:t> </a:t>
            </a: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 </a:t>
            </a:r>
            <a:endParaRPr lang="ca-ES" sz="1200" b="1"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graphicFrame>
        <p:nvGraphicFramePr>
          <p:cNvPr id="7" name="7 Gráfico">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1635344441"/>
              </p:ext>
            </p:extLst>
          </p:nvPr>
        </p:nvGraphicFramePr>
        <p:xfrm>
          <a:off x="356287" y="4499992"/>
          <a:ext cx="5808138" cy="3600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21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4. Infància, Família  i Joves</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graphicFrame>
        <p:nvGraphicFramePr>
          <p:cNvPr id="13" name="Taula 12">
            <a:extLst>
              <a:ext uri="{FF2B5EF4-FFF2-40B4-BE49-F238E27FC236}">
                <a16:creationId xmlns:a16="http://schemas.microsoft.com/office/drawing/2014/main" id="{F1A7C8A0-3C8B-4C2B-BC40-197A833A9571}"/>
              </a:ext>
            </a:extLst>
          </p:cNvPr>
          <p:cNvGraphicFramePr>
            <a:graphicFrameLocks noGrp="1"/>
          </p:cNvGraphicFramePr>
          <p:nvPr>
            <p:extLst>
              <p:ext uri="{D42A27DB-BD31-4B8C-83A1-F6EECF244321}">
                <p14:modId xmlns:p14="http://schemas.microsoft.com/office/powerpoint/2010/main" val="933744840"/>
              </p:ext>
            </p:extLst>
          </p:nvPr>
        </p:nvGraphicFramePr>
        <p:xfrm>
          <a:off x="1478443" y="3269617"/>
          <a:ext cx="3510280" cy="1200277"/>
        </p:xfrm>
        <a:graphic>
          <a:graphicData uri="http://schemas.openxmlformats.org/drawingml/2006/table">
            <a:tbl>
              <a:tblPr firstRow="1" firstCol="1" bandRow="1">
                <a:tableStyleId>{5C22544A-7EE6-4342-B048-85BDC9FD1C3A}</a:tableStyleId>
              </a:tblPr>
              <a:tblGrid>
                <a:gridCol w="1868213">
                  <a:extLst>
                    <a:ext uri="{9D8B030D-6E8A-4147-A177-3AD203B41FA5}">
                      <a16:colId xmlns:a16="http://schemas.microsoft.com/office/drawing/2014/main" val="647018325"/>
                    </a:ext>
                  </a:extLst>
                </a:gridCol>
                <a:gridCol w="792088">
                  <a:extLst>
                    <a:ext uri="{9D8B030D-6E8A-4147-A177-3AD203B41FA5}">
                      <a16:colId xmlns:a16="http://schemas.microsoft.com/office/drawing/2014/main" val="3305766010"/>
                    </a:ext>
                  </a:extLst>
                </a:gridCol>
                <a:gridCol w="849979">
                  <a:extLst>
                    <a:ext uri="{9D8B030D-6E8A-4147-A177-3AD203B41FA5}">
                      <a16:colId xmlns:a16="http://schemas.microsoft.com/office/drawing/2014/main" val="519525195"/>
                    </a:ext>
                  </a:extLst>
                </a:gridCol>
              </a:tblGrid>
              <a:tr h="156845">
                <a:tc>
                  <a:txBody>
                    <a:bodyPr/>
                    <a:lstStyle/>
                    <a:p>
                      <a:pPr>
                        <a:lnSpc>
                          <a:spcPct val="115000"/>
                        </a:lnSpc>
                        <a:spcAft>
                          <a:spcPts val="1000"/>
                        </a:spcAft>
                      </a:pPr>
                      <a:r>
                        <a:rPr lang="ca-ES" sz="1200" dirty="0">
                          <a:effectLst/>
                        </a:rPr>
                        <a:t>Distribució segons territori  de residència</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solidFill>
                      <a:srgbClr val="002060"/>
                    </a:solidFill>
                  </a:tcPr>
                </a:tc>
                <a:tc>
                  <a:txBody>
                    <a:bodyPr/>
                    <a:lstStyle/>
                    <a:p>
                      <a:pPr algn="r">
                        <a:lnSpc>
                          <a:spcPct val="115000"/>
                        </a:lnSpc>
                        <a:spcAft>
                          <a:spcPts val="1000"/>
                        </a:spcAft>
                      </a:pPr>
                      <a:r>
                        <a:rPr lang="ca-ES" sz="1200">
                          <a:effectLst/>
                        </a:rPr>
                        <a:t>2020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solidFill>
                      <a:srgbClr val="002060"/>
                    </a:solidFill>
                  </a:tcPr>
                </a:tc>
                <a:tc>
                  <a:txBody>
                    <a:bodyPr/>
                    <a:lstStyle/>
                    <a:p>
                      <a:pPr algn="r">
                        <a:lnSpc>
                          <a:spcPct val="115000"/>
                        </a:lnSpc>
                        <a:spcAft>
                          <a:spcPts val="1000"/>
                        </a:spcAft>
                      </a:pPr>
                      <a:r>
                        <a:rPr lang="ca-ES" sz="1200" dirty="0">
                          <a:effectLst/>
                        </a:rPr>
                        <a:t>2019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solidFill>
                      <a:srgbClr val="002060"/>
                    </a:solidFill>
                  </a:tcPr>
                </a:tc>
                <a:extLst>
                  <a:ext uri="{0D108BD9-81ED-4DB2-BD59-A6C34878D82A}">
                    <a16:rowId xmlns:a16="http://schemas.microsoft.com/office/drawing/2014/main" val="4216629572"/>
                  </a:ext>
                </a:extLst>
              </a:tr>
              <a:tr h="156845">
                <a:tc>
                  <a:txBody>
                    <a:bodyPr/>
                    <a:lstStyle/>
                    <a:p>
                      <a:pPr algn="just">
                        <a:lnSpc>
                          <a:spcPct val="115000"/>
                        </a:lnSpc>
                        <a:spcAft>
                          <a:spcPts val="1000"/>
                        </a:spcAft>
                      </a:pPr>
                      <a:r>
                        <a:rPr lang="ca-ES" sz="1200">
                          <a:effectLst/>
                        </a:rPr>
                        <a:t>Salt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105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98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1544374254"/>
                  </a:ext>
                </a:extLst>
              </a:tr>
              <a:tr h="156845">
                <a:tc>
                  <a:txBody>
                    <a:bodyPr/>
                    <a:lstStyle/>
                    <a:p>
                      <a:pPr algn="just">
                        <a:lnSpc>
                          <a:spcPct val="115000"/>
                        </a:lnSpc>
                        <a:spcAft>
                          <a:spcPts val="1000"/>
                        </a:spcAft>
                      </a:pPr>
                      <a:r>
                        <a:rPr lang="ca-ES" sz="1200">
                          <a:effectLst/>
                        </a:rPr>
                        <a:t>Gironès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87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92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512250339"/>
                  </a:ext>
                </a:extLst>
              </a:tr>
              <a:tr h="156845">
                <a:tc>
                  <a:txBody>
                    <a:bodyPr/>
                    <a:lstStyle/>
                    <a:p>
                      <a:pPr algn="just">
                        <a:lnSpc>
                          <a:spcPct val="115000"/>
                        </a:lnSpc>
                        <a:spcAft>
                          <a:spcPts val="1000"/>
                        </a:spcAft>
                      </a:pPr>
                      <a:r>
                        <a:rPr lang="ca-ES" sz="1200">
                          <a:effectLst/>
                        </a:rPr>
                        <a:t>Pares fora territori</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28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39</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094380208"/>
                  </a:ext>
                </a:extLst>
              </a:tr>
              <a:tr h="156845">
                <a:tc>
                  <a:txBody>
                    <a:bodyPr/>
                    <a:lstStyle/>
                    <a:p>
                      <a:pPr algn="just">
                        <a:lnSpc>
                          <a:spcPct val="115000"/>
                        </a:lnSpc>
                        <a:spcAft>
                          <a:spcPts val="1000"/>
                        </a:spcAft>
                      </a:pPr>
                      <a:r>
                        <a:rPr lang="ca-ES" sz="1200">
                          <a:effectLst/>
                        </a:rPr>
                        <a:t>Total</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a:effectLst/>
                        </a:rPr>
                        <a:t>220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430530" algn="r">
                        <a:lnSpc>
                          <a:spcPct val="115000"/>
                        </a:lnSpc>
                        <a:spcAft>
                          <a:spcPts val="1000"/>
                        </a:spcAft>
                      </a:pPr>
                      <a:r>
                        <a:rPr lang="ca-ES" sz="1200" dirty="0">
                          <a:effectLst/>
                        </a:rPr>
                        <a:t>229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3382882806"/>
                  </a:ext>
                </a:extLst>
              </a:tr>
            </a:tbl>
          </a:graphicData>
        </a:graphic>
      </p:graphicFrame>
      <p:graphicFrame>
        <p:nvGraphicFramePr>
          <p:cNvPr id="14" name="Taula 13">
            <a:extLst>
              <a:ext uri="{FF2B5EF4-FFF2-40B4-BE49-F238E27FC236}">
                <a16:creationId xmlns:a16="http://schemas.microsoft.com/office/drawing/2014/main" id="{F531B493-C012-4BEE-9D27-C344F07985B6}"/>
              </a:ext>
            </a:extLst>
          </p:cNvPr>
          <p:cNvGraphicFramePr>
            <a:graphicFrameLocks noGrp="1"/>
          </p:cNvGraphicFramePr>
          <p:nvPr>
            <p:extLst>
              <p:ext uri="{D42A27DB-BD31-4B8C-83A1-F6EECF244321}">
                <p14:modId xmlns:p14="http://schemas.microsoft.com/office/powerpoint/2010/main" val="3129708597"/>
              </p:ext>
            </p:extLst>
          </p:nvPr>
        </p:nvGraphicFramePr>
        <p:xfrm>
          <a:off x="764704" y="5374623"/>
          <a:ext cx="4937760" cy="2059848"/>
        </p:xfrm>
        <a:graphic>
          <a:graphicData uri="http://schemas.openxmlformats.org/drawingml/2006/table">
            <a:tbl>
              <a:tblPr firstRow="1" firstCol="1" bandRow="1">
                <a:tableStyleId>{5C22544A-7EE6-4342-B048-85BDC9FD1C3A}</a:tableStyleId>
              </a:tblPr>
              <a:tblGrid>
                <a:gridCol w="1909445">
                  <a:extLst>
                    <a:ext uri="{9D8B030D-6E8A-4147-A177-3AD203B41FA5}">
                      <a16:colId xmlns:a16="http://schemas.microsoft.com/office/drawing/2014/main" val="3559915928"/>
                    </a:ext>
                  </a:extLst>
                </a:gridCol>
                <a:gridCol w="723900">
                  <a:extLst>
                    <a:ext uri="{9D8B030D-6E8A-4147-A177-3AD203B41FA5}">
                      <a16:colId xmlns:a16="http://schemas.microsoft.com/office/drawing/2014/main" val="1847935224"/>
                    </a:ext>
                  </a:extLst>
                </a:gridCol>
                <a:gridCol w="704215">
                  <a:extLst>
                    <a:ext uri="{9D8B030D-6E8A-4147-A177-3AD203B41FA5}">
                      <a16:colId xmlns:a16="http://schemas.microsoft.com/office/drawing/2014/main" val="282751421"/>
                    </a:ext>
                  </a:extLst>
                </a:gridCol>
                <a:gridCol w="800100">
                  <a:extLst>
                    <a:ext uri="{9D8B030D-6E8A-4147-A177-3AD203B41FA5}">
                      <a16:colId xmlns:a16="http://schemas.microsoft.com/office/drawing/2014/main" val="2620512587"/>
                    </a:ext>
                  </a:extLst>
                </a:gridCol>
                <a:gridCol w="800100">
                  <a:extLst>
                    <a:ext uri="{9D8B030D-6E8A-4147-A177-3AD203B41FA5}">
                      <a16:colId xmlns:a16="http://schemas.microsoft.com/office/drawing/2014/main" val="2562344333"/>
                    </a:ext>
                  </a:extLst>
                </a:gridCol>
              </a:tblGrid>
              <a:tr h="290380">
                <a:tc>
                  <a:txBody>
                    <a:bodyPr/>
                    <a:lstStyle/>
                    <a:p>
                      <a:pPr algn="ctr">
                        <a:lnSpc>
                          <a:spcPct val="115000"/>
                        </a:lnSpc>
                        <a:spcBef>
                          <a:spcPts val="1200"/>
                        </a:spcBef>
                        <a:spcAft>
                          <a:spcPts val="300"/>
                        </a:spcAft>
                      </a:pPr>
                      <a:r>
                        <a:rPr lang="ca-ES" sz="1100" dirty="0">
                          <a:effectLst/>
                        </a:rPr>
                        <a:t>SITUACIÓ TÈCNICA 2020</a:t>
                      </a:r>
                      <a:endParaRPr lang="ca-ES" sz="11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9050" marR="19050" marT="0" marB="0" anchor="ctr">
                    <a:solidFill>
                      <a:srgbClr val="002060"/>
                    </a:solidFill>
                  </a:tcPr>
                </a:tc>
                <a:tc>
                  <a:txBody>
                    <a:bodyPr/>
                    <a:lstStyle/>
                    <a:p>
                      <a:pPr algn="ctr">
                        <a:lnSpc>
                          <a:spcPct val="115000"/>
                        </a:lnSpc>
                        <a:spcAft>
                          <a:spcPts val="1000"/>
                        </a:spcAft>
                      </a:pPr>
                      <a:r>
                        <a:rPr lang="ca-ES" sz="1100">
                          <a:effectLst/>
                        </a:rPr>
                        <a:t>Gironès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solidFill>
                      <a:srgbClr val="002060"/>
                    </a:solidFill>
                  </a:tcPr>
                </a:tc>
                <a:tc>
                  <a:txBody>
                    <a:bodyPr/>
                    <a:lstStyle/>
                    <a:p>
                      <a:pPr algn="ctr">
                        <a:lnSpc>
                          <a:spcPct val="115000"/>
                        </a:lnSpc>
                        <a:spcAft>
                          <a:spcPts val="1000"/>
                        </a:spcAft>
                      </a:pPr>
                      <a:r>
                        <a:rPr lang="ca-ES" sz="1100">
                          <a:effectLst/>
                        </a:rPr>
                        <a:t>Salt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solidFill>
                      <a:srgbClr val="002060"/>
                    </a:solidFill>
                  </a:tcPr>
                </a:tc>
                <a:tc>
                  <a:txBody>
                    <a:bodyPr/>
                    <a:lstStyle/>
                    <a:p>
                      <a:pPr algn="ctr">
                        <a:lnSpc>
                          <a:spcPct val="115000"/>
                        </a:lnSpc>
                        <a:spcAft>
                          <a:spcPts val="1000"/>
                        </a:spcAft>
                      </a:pPr>
                      <a:r>
                        <a:rPr lang="ca-ES" sz="1100">
                          <a:effectLst/>
                        </a:rPr>
                        <a:t>Fora territori</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solidFill>
                      <a:srgbClr val="002060"/>
                    </a:solidFill>
                  </a:tcPr>
                </a:tc>
                <a:tc>
                  <a:txBody>
                    <a:bodyPr/>
                    <a:lstStyle/>
                    <a:p>
                      <a:pPr algn="ctr">
                        <a:lnSpc>
                          <a:spcPct val="115000"/>
                        </a:lnSpc>
                        <a:spcAft>
                          <a:spcPts val="1000"/>
                        </a:spcAft>
                      </a:pPr>
                      <a:r>
                        <a:rPr lang="ca-ES" sz="1100" dirty="0">
                          <a:effectLst/>
                        </a:rPr>
                        <a:t>Total menors</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solidFill>
                      <a:srgbClr val="002060"/>
                    </a:solidFill>
                  </a:tcPr>
                </a:tc>
                <a:extLst>
                  <a:ext uri="{0D108BD9-81ED-4DB2-BD59-A6C34878D82A}">
                    <a16:rowId xmlns:a16="http://schemas.microsoft.com/office/drawing/2014/main" val="705266039"/>
                  </a:ext>
                </a:extLst>
              </a:tr>
              <a:tr h="140805">
                <a:tc>
                  <a:txBody>
                    <a:bodyPr/>
                    <a:lstStyle/>
                    <a:p>
                      <a:pPr algn="just">
                        <a:lnSpc>
                          <a:spcPct val="115000"/>
                        </a:lnSpc>
                        <a:spcAft>
                          <a:spcPts val="1000"/>
                        </a:spcAft>
                      </a:pPr>
                      <a:r>
                        <a:rPr lang="ca-ES" sz="1100">
                          <a:effectLst/>
                        </a:rPr>
                        <a:t>Estudi</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35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63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3744395137"/>
                  </a:ext>
                </a:extLst>
              </a:tr>
              <a:tr h="140805">
                <a:tc>
                  <a:txBody>
                    <a:bodyPr/>
                    <a:lstStyle/>
                    <a:p>
                      <a:pPr algn="just">
                        <a:lnSpc>
                          <a:spcPct val="115000"/>
                        </a:lnSpc>
                        <a:spcAft>
                          <a:spcPts val="1000"/>
                        </a:spcAft>
                      </a:pPr>
                      <a:r>
                        <a:rPr lang="ca-ES" sz="1100">
                          <a:effectLst/>
                        </a:rPr>
                        <a:t>COSE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6</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6</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1510075678"/>
                  </a:ext>
                </a:extLst>
              </a:tr>
              <a:tr h="140805">
                <a:tc>
                  <a:txBody>
                    <a:bodyPr/>
                    <a:lstStyle/>
                    <a:p>
                      <a:pPr algn="just">
                        <a:lnSpc>
                          <a:spcPct val="115000"/>
                        </a:lnSpc>
                        <a:spcAft>
                          <a:spcPts val="1000"/>
                        </a:spcAft>
                      </a:pPr>
                      <a:r>
                        <a:rPr lang="ca-ES" sz="1100">
                          <a:effectLst/>
                        </a:rPr>
                        <a:t>Co referents COSE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3900369829"/>
                  </a:ext>
                </a:extLst>
              </a:tr>
              <a:tr h="140805">
                <a:tc>
                  <a:txBody>
                    <a:bodyPr/>
                    <a:lstStyle/>
                    <a:p>
                      <a:pPr algn="just">
                        <a:lnSpc>
                          <a:spcPct val="115000"/>
                        </a:lnSpc>
                        <a:spcAft>
                          <a:spcPts val="1000"/>
                        </a:spcAft>
                      </a:pPr>
                      <a:r>
                        <a:rPr lang="ca-ES" sz="1100">
                          <a:effectLst/>
                        </a:rPr>
                        <a:t>Tutelats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56</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52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115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457146446"/>
                  </a:ext>
                </a:extLst>
              </a:tr>
              <a:tr h="140805">
                <a:tc>
                  <a:txBody>
                    <a:bodyPr/>
                    <a:lstStyle/>
                    <a:p>
                      <a:pPr algn="just">
                        <a:lnSpc>
                          <a:spcPct val="115000"/>
                        </a:lnSpc>
                        <a:spcAft>
                          <a:spcPts val="1000"/>
                        </a:spcAft>
                      </a:pPr>
                      <a:r>
                        <a:rPr lang="ca-ES" sz="1100">
                          <a:effectLst/>
                        </a:rPr>
                        <a:t>Guarda Adm</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1709575190"/>
                  </a:ext>
                </a:extLst>
              </a:tr>
              <a:tr h="140805">
                <a:tc>
                  <a:txBody>
                    <a:bodyPr/>
                    <a:lstStyle/>
                    <a:p>
                      <a:pPr algn="just">
                        <a:lnSpc>
                          <a:spcPct val="115000"/>
                        </a:lnSpc>
                        <a:spcAft>
                          <a:spcPts val="1000"/>
                        </a:spcAft>
                      </a:pPr>
                      <a:r>
                        <a:rPr lang="ca-ES" sz="1100">
                          <a:effectLst/>
                        </a:rPr>
                        <a:t>Mesures assistencials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944179972"/>
                  </a:ext>
                </a:extLst>
              </a:tr>
              <a:tr h="140805">
                <a:tc>
                  <a:txBody>
                    <a:bodyPr/>
                    <a:lstStyle/>
                    <a:p>
                      <a:pPr algn="just">
                        <a:lnSpc>
                          <a:spcPct val="115000"/>
                        </a:lnSpc>
                        <a:spcAft>
                          <a:spcPts val="1000"/>
                        </a:spcAft>
                      </a:pPr>
                      <a:r>
                        <a:rPr lang="ca-ES" sz="1100">
                          <a:effectLst/>
                        </a:rPr>
                        <a:t>Alta a 31.12.2020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87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105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28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220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793610682"/>
                  </a:ext>
                </a:extLst>
              </a:tr>
              <a:tr h="140805">
                <a:tc>
                  <a:txBody>
                    <a:bodyPr/>
                    <a:lstStyle/>
                    <a:p>
                      <a:pPr algn="just">
                        <a:lnSpc>
                          <a:spcPct val="115000"/>
                        </a:lnSpc>
                        <a:spcAft>
                          <a:spcPts val="1000"/>
                        </a:spcAft>
                      </a:pPr>
                      <a:r>
                        <a:rPr lang="ca-ES" sz="1100">
                          <a:effectLst/>
                        </a:rPr>
                        <a:t>Tancats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30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60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565524548"/>
                  </a:ext>
                </a:extLst>
              </a:tr>
              <a:tr h="233715">
                <a:tc>
                  <a:txBody>
                    <a:bodyPr/>
                    <a:lstStyle/>
                    <a:p>
                      <a:pPr algn="just">
                        <a:lnSpc>
                          <a:spcPct val="115000"/>
                        </a:lnSpc>
                        <a:spcAft>
                          <a:spcPts val="1000"/>
                        </a:spcAft>
                      </a:pPr>
                      <a:r>
                        <a:rPr lang="ca-ES" sz="1100" dirty="0">
                          <a:effectLst/>
                        </a:rPr>
                        <a:t>TOTAL</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dirty="0">
                          <a:effectLst/>
                        </a:rPr>
                        <a:t>99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123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a:effectLst/>
                        </a:rPr>
                        <a:t>58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indent="65405" algn="r">
                        <a:lnSpc>
                          <a:spcPct val="115000"/>
                        </a:lnSpc>
                        <a:spcAft>
                          <a:spcPts val="1000"/>
                        </a:spcAft>
                      </a:pPr>
                      <a:r>
                        <a:rPr lang="ca-ES" sz="1100" dirty="0">
                          <a:effectLst/>
                        </a:rPr>
                        <a:t>280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97968562"/>
                  </a:ext>
                </a:extLst>
              </a:tr>
            </a:tbl>
          </a:graphicData>
        </a:graphic>
      </p:graphicFrame>
      <p:sp>
        <p:nvSpPr>
          <p:cNvPr id="15" name="Rectangle 2">
            <a:extLst>
              <a:ext uri="{FF2B5EF4-FFF2-40B4-BE49-F238E27FC236}">
                <a16:creationId xmlns:a16="http://schemas.microsoft.com/office/drawing/2014/main" id="{379A3B55-51A6-487D-8466-EA72F3204AD3}"/>
              </a:ext>
            </a:extLst>
          </p:cNvPr>
          <p:cNvSpPr>
            <a:spLocks noChangeArrowheads="1"/>
          </p:cNvSpPr>
          <p:nvPr/>
        </p:nvSpPr>
        <p:spPr bwMode="auto">
          <a:xfrm>
            <a:off x="260648" y="761863"/>
            <a:ext cx="5112568" cy="37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lvl1pPr indent="65088"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1pPr>
            <a:lvl2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2pPr>
            <a:lvl3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3pPr>
            <a:lvl4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4pPr>
            <a:lvl5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5pPr>
            <a:lvl6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6pPr>
            <a:lvl7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7pPr>
            <a:lvl8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8pPr>
            <a:lvl9pPr eaLnBrk="0" fontAlgn="base" hangingPunct="0">
              <a:spcBef>
                <a:spcPct val="0"/>
              </a:spcBef>
              <a:spcAft>
                <a:spcPct val="0"/>
              </a:spcAft>
              <a:tabLst>
                <a:tab pos="746125" algn="ctr"/>
                <a:tab pos="1060450" algn="r"/>
              </a:tabLs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buFontTx/>
              <a:buNone/>
              <a:tabLst>
                <a:tab pos="746125" algn="ctr"/>
                <a:tab pos="1060450" algn="r"/>
              </a:tabLst>
            </a:pPr>
            <a:r>
              <a:rPr kumimoji="0" lang="ca-ES" altLang="ca-ES" sz="12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Casos treballats al 2020</a:t>
            </a:r>
            <a:r>
              <a:rPr kumimoji="0" lang="ca-ES" altLang="ca-ES" sz="120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i respecte a l’any anterior</a:t>
            </a:r>
            <a:endParaRPr kumimoji="0" lang="ca-ES" altLang="ca-E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Taula 15">
            <a:extLst>
              <a:ext uri="{FF2B5EF4-FFF2-40B4-BE49-F238E27FC236}">
                <a16:creationId xmlns:a16="http://schemas.microsoft.com/office/drawing/2014/main" id="{C3194911-440C-49EE-B2B8-DD911489A84C}"/>
              </a:ext>
            </a:extLst>
          </p:cNvPr>
          <p:cNvGraphicFramePr>
            <a:graphicFrameLocks noGrp="1"/>
          </p:cNvGraphicFramePr>
          <p:nvPr>
            <p:extLst>
              <p:ext uri="{D42A27DB-BD31-4B8C-83A1-F6EECF244321}">
                <p14:modId xmlns:p14="http://schemas.microsoft.com/office/powerpoint/2010/main" val="720105954"/>
              </p:ext>
            </p:extLst>
          </p:nvPr>
        </p:nvGraphicFramePr>
        <p:xfrm>
          <a:off x="1828646" y="1653731"/>
          <a:ext cx="2809875" cy="989965"/>
        </p:xfrm>
        <a:graphic>
          <a:graphicData uri="http://schemas.openxmlformats.org/drawingml/2006/table">
            <a:tbl>
              <a:tblPr firstRow="1" firstCol="1" bandRow="1">
                <a:tableStyleId>{5C22544A-7EE6-4342-B048-85BDC9FD1C3A}</a:tableStyleId>
              </a:tblPr>
              <a:tblGrid>
                <a:gridCol w="1909445">
                  <a:extLst>
                    <a:ext uri="{9D8B030D-6E8A-4147-A177-3AD203B41FA5}">
                      <a16:colId xmlns:a16="http://schemas.microsoft.com/office/drawing/2014/main" val="2792780825"/>
                    </a:ext>
                  </a:extLst>
                </a:gridCol>
                <a:gridCol w="450215">
                  <a:extLst>
                    <a:ext uri="{9D8B030D-6E8A-4147-A177-3AD203B41FA5}">
                      <a16:colId xmlns:a16="http://schemas.microsoft.com/office/drawing/2014/main" val="257329056"/>
                    </a:ext>
                  </a:extLst>
                </a:gridCol>
                <a:gridCol w="450215">
                  <a:extLst>
                    <a:ext uri="{9D8B030D-6E8A-4147-A177-3AD203B41FA5}">
                      <a16:colId xmlns:a16="http://schemas.microsoft.com/office/drawing/2014/main" val="3422278276"/>
                    </a:ext>
                  </a:extLst>
                </a:gridCol>
              </a:tblGrid>
              <a:tr h="156845">
                <a:tc>
                  <a:txBody>
                    <a:bodyPr/>
                    <a:lstStyle/>
                    <a:p>
                      <a:pPr algn="l">
                        <a:lnSpc>
                          <a:spcPct val="115000"/>
                        </a:lnSpc>
                      </a:pPr>
                      <a:endParaRPr lang="ca-ES" sz="1100" dirty="0">
                        <a:effectLst/>
                        <a:latin typeface="Calibri" panose="020F0502020204030204" pitchFamily="34" charset="0"/>
                        <a:cs typeface="Times New Roman" panose="02020603050405020304" pitchFamily="18" charset="0"/>
                      </a:endParaRPr>
                    </a:p>
                  </a:txBody>
                  <a:tcPr marL="19050" marR="19050" marT="0" marB="0">
                    <a:solidFill>
                      <a:srgbClr val="002060"/>
                    </a:solidFill>
                  </a:tcPr>
                </a:tc>
                <a:tc>
                  <a:txBody>
                    <a:bodyPr/>
                    <a:lstStyle/>
                    <a:p>
                      <a:pPr algn="just">
                        <a:lnSpc>
                          <a:spcPct val="115000"/>
                        </a:lnSpc>
                        <a:spcAft>
                          <a:spcPts val="1000"/>
                        </a:spcAft>
                      </a:pPr>
                      <a:r>
                        <a:rPr lang="ca-ES" sz="1200" dirty="0">
                          <a:effectLst/>
                        </a:rPr>
                        <a:t>2019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solidFill>
                      <a:srgbClr val="002060"/>
                    </a:solidFill>
                  </a:tcPr>
                </a:tc>
                <a:tc>
                  <a:txBody>
                    <a:bodyPr/>
                    <a:lstStyle/>
                    <a:p>
                      <a:pPr algn="just">
                        <a:lnSpc>
                          <a:spcPct val="115000"/>
                        </a:lnSpc>
                        <a:spcAft>
                          <a:spcPts val="1000"/>
                        </a:spcAft>
                      </a:pPr>
                      <a:r>
                        <a:rPr lang="ca-ES" sz="1200" dirty="0">
                          <a:effectLst/>
                        </a:rPr>
                        <a:t>2020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solidFill>
                      <a:srgbClr val="002060"/>
                    </a:solidFill>
                  </a:tcPr>
                </a:tc>
                <a:extLst>
                  <a:ext uri="{0D108BD9-81ED-4DB2-BD59-A6C34878D82A}">
                    <a16:rowId xmlns:a16="http://schemas.microsoft.com/office/drawing/2014/main" val="2122883797"/>
                  </a:ext>
                </a:extLst>
              </a:tr>
              <a:tr h="156845">
                <a:tc>
                  <a:txBody>
                    <a:bodyPr/>
                    <a:lstStyle/>
                    <a:p>
                      <a:pPr algn="just">
                        <a:lnSpc>
                          <a:spcPct val="115000"/>
                        </a:lnSpc>
                        <a:spcAft>
                          <a:spcPts val="1000"/>
                        </a:spcAft>
                      </a:pPr>
                      <a:r>
                        <a:rPr lang="ca-ES" sz="1200">
                          <a:effectLst/>
                        </a:rPr>
                        <a:t>Treballats total</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dirty="0">
                          <a:effectLst/>
                        </a:rPr>
                        <a:t>291</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a:effectLst/>
                        </a:rPr>
                        <a:t>280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117434587"/>
                  </a:ext>
                </a:extLst>
              </a:tr>
              <a:tr h="156845">
                <a:tc>
                  <a:txBody>
                    <a:bodyPr/>
                    <a:lstStyle/>
                    <a:p>
                      <a:pPr algn="just">
                        <a:lnSpc>
                          <a:spcPct val="115000"/>
                        </a:lnSpc>
                        <a:spcAft>
                          <a:spcPts val="1000"/>
                        </a:spcAft>
                      </a:pPr>
                      <a:r>
                        <a:rPr lang="ca-ES" sz="1200">
                          <a:effectLst/>
                        </a:rPr>
                        <a:t>Tancats durant l’any</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a:effectLst/>
                        </a:rPr>
                        <a:t>62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dirty="0">
                          <a:effectLst/>
                        </a:rPr>
                        <a:t>60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3381270663"/>
                  </a:ext>
                </a:extLst>
              </a:tr>
              <a:tr h="156845">
                <a:tc>
                  <a:txBody>
                    <a:bodyPr/>
                    <a:lstStyle/>
                    <a:p>
                      <a:pPr algn="just">
                        <a:lnSpc>
                          <a:spcPct val="115000"/>
                        </a:lnSpc>
                        <a:spcAft>
                          <a:spcPts val="1000"/>
                        </a:spcAft>
                      </a:pPr>
                      <a:r>
                        <a:rPr lang="ca-ES" sz="1200">
                          <a:effectLst/>
                        </a:rPr>
                        <a:t>De nova obertura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a:effectLst/>
                        </a:rPr>
                        <a:t>67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dirty="0">
                          <a:effectLst/>
                        </a:rPr>
                        <a:t>51</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894968386"/>
                  </a:ext>
                </a:extLst>
              </a:tr>
              <a:tr h="156845">
                <a:tc>
                  <a:txBody>
                    <a:bodyPr/>
                    <a:lstStyle/>
                    <a:p>
                      <a:pPr algn="just">
                        <a:lnSpc>
                          <a:spcPct val="115000"/>
                        </a:lnSpc>
                        <a:spcAft>
                          <a:spcPts val="1000"/>
                        </a:spcAft>
                      </a:pPr>
                      <a:r>
                        <a:rPr lang="ca-ES" sz="1200">
                          <a:effectLst/>
                        </a:rPr>
                        <a:t>Casos en alta a 31.12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a:effectLst/>
                        </a:rPr>
                        <a:t>229</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tc>
                  <a:txBody>
                    <a:bodyPr/>
                    <a:lstStyle/>
                    <a:p>
                      <a:pPr marR="71120" algn="r">
                        <a:lnSpc>
                          <a:spcPct val="115000"/>
                        </a:lnSpc>
                        <a:spcAft>
                          <a:spcPts val="1000"/>
                        </a:spcAft>
                      </a:pPr>
                      <a:r>
                        <a:rPr lang="ca-ES" sz="1200" dirty="0">
                          <a:effectLst/>
                        </a:rPr>
                        <a:t>220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tc>
                <a:extLst>
                  <a:ext uri="{0D108BD9-81ED-4DB2-BD59-A6C34878D82A}">
                    <a16:rowId xmlns:a16="http://schemas.microsoft.com/office/drawing/2014/main" val="283154237"/>
                  </a:ext>
                </a:extLst>
              </a:tr>
            </a:tbl>
          </a:graphicData>
        </a:graphic>
      </p:graphicFrame>
    </p:spTree>
    <p:extLst>
      <p:ext uri="{BB962C8B-B14F-4D97-AF65-F5344CB8AC3E}">
        <p14:creationId xmlns:p14="http://schemas.microsoft.com/office/powerpoint/2010/main" val="1179532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22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4. Àrea d’Infància i Família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14290" y="1908736"/>
            <a:ext cx="628654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sp>
        <p:nvSpPr>
          <p:cNvPr id="12" name="11 Rectángulo"/>
          <p:cNvSpPr/>
          <p:nvPr/>
        </p:nvSpPr>
        <p:spPr>
          <a:xfrm>
            <a:off x="357166" y="1471151"/>
            <a:ext cx="6000792" cy="6201698"/>
          </a:xfrm>
          <a:prstGeom prst="rect">
            <a:avLst/>
          </a:prstGeom>
        </p:spPr>
        <p:txBody>
          <a:bodyPr wrap="square">
            <a:spAutoFit/>
          </a:bodyPr>
          <a:lstStyle/>
          <a:p>
            <a:pPr algn="just"/>
            <a:r>
              <a:rPr lang="ca-ES" sz="1200" dirty="0">
                <a:latin typeface="Tahoma" pitchFamily="34" charset="0"/>
                <a:ea typeface="Tahoma" pitchFamily="34" charset="0"/>
                <a:cs typeface="Tahoma" pitchFamily="34" charset="0"/>
              </a:rPr>
              <a:t>La Direcció General d’Atenció a la Infància i l’Adolescència, en compliment de la LDOIA (Llei 14/2010 de 27 de maig, dels drets i les oportunitats en la infància i l’adolescència), prioritza l’acolliment en família extensa enfront de la resta de mesures de protecció (sempre que sigui possible) i impulsa programes de suport a la famílies amb infants en situació de risc o desemparament. </a:t>
            </a:r>
          </a:p>
          <a:p>
            <a:pPr algn="just"/>
            <a:r>
              <a:rPr lang="ca-ES" sz="1200" dirty="0">
                <a:latin typeface="Tahoma" pitchFamily="34" charset="0"/>
                <a:ea typeface="Tahoma" pitchFamily="34" charset="0"/>
                <a:cs typeface="Tahoma" pitchFamily="34" charset="0"/>
              </a:rPr>
              <a:t> </a:t>
            </a:r>
          </a:p>
          <a:p>
            <a:pPr algn="just"/>
            <a:r>
              <a:rPr lang="ca-ES" sz="1200" dirty="0">
                <a:latin typeface="Tahoma" pitchFamily="34" charset="0"/>
                <a:ea typeface="Tahoma" pitchFamily="34" charset="0"/>
                <a:cs typeface="Tahoma" pitchFamily="34" charset="0"/>
              </a:rPr>
              <a:t>En aquest marc, des del mes d’octubre de 2014, la DGAIA ofereix als SEAIA Gironès i SEAIA Municipal de Girona la possibilitat de compartir un projecte de suport a famílies extenses; el </a:t>
            </a:r>
            <a:r>
              <a:rPr lang="ca-ES" sz="1200" b="1" dirty="0">
                <a:latin typeface="Tahoma" pitchFamily="34" charset="0"/>
                <a:ea typeface="Tahoma" pitchFamily="34" charset="0"/>
                <a:cs typeface="Tahoma" pitchFamily="34" charset="0"/>
              </a:rPr>
              <a:t>SIFE </a:t>
            </a:r>
            <a:r>
              <a:rPr lang="ca-ES" sz="1200" dirty="0">
                <a:latin typeface="Tahoma" pitchFamily="34" charset="0"/>
                <a:ea typeface="Tahoma" pitchFamily="34" charset="0"/>
                <a:cs typeface="Tahoma" pitchFamily="34" charset="0"/>
              </a:rPr>
              <a:t>(Servei d’Intervenció en Família Extensa). El servei ha permès augmentar la qualitat de l’atenció als menors i a les famílies acollidores que són atesos pels professionals dels SEAIA. </a:t>
            </a: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Tan en el territori de Girona municipal com al Gironès s’ha treballat més amb avis materns i tiets paterns, essent aquests els dos grups on hi ha més acolliments. Cal destacar, però, que la distribució per parentiu és més homogènia al Gironès, essent menys significatius aquests dos grups i destacant també els acolliments amb nuclis d’altre tipus de parentiu o afinitat.</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Durant aquest any </a:t>
            </a:r>
            <a:r>
              <a:rPr lang="ca-ES" sz="1200" b="1" dirty="0">
                <a:effectLst/>
                <a:latin typeface="Tahoma" panose="020B0604030504040204" pitchFamily="34" charset="0"/>
                <a:ea typeface="Tahoma" panose="020B0604030504040204" pitchFamily="34" charset="0"/>
                <a:cs typeface="Tahoma" panose="020B0604030504040204" pitchFamily="34" charset="0"/>
              </a:rPr>
              <a:t>2020</a:t>
            </a:r>
            <a:r>
              <a:rPr lang="ca-ES" sz="1200" dirty="0">
                <a:effectLst/>
                <a:latin typeface="Tahoma" panose="020B0604030504040204" pitchFamily="34" charset="0"/>
                <a:ea typeface="Tahoma" panose="020B0604030504040204" pitchFamily="34" charset="0"/>
                <a:cs typeface="Tahoma" panose="020B0604030504040204" pitchFamily="34" charset="0"/>
              </a:rPr>
              <a:t> s’han realitzat un total de 127 intervencions directes amb infants i adolescents i 132 amb famílies acollidores i s’han donat un total de 478 coordinacions amb la xarxa , 275 amb EAIA, 49 amb Serveis Socials Basics i 90 coordinacions amb serveis educatius com les més representatives</a:t>
            </a:r>
          </a:p>
          <a:p>
            <a:pPr>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Aquest any no s’han pogut realitzar les formacions i grups de suport per les famílies i infants donades les limitacions de grups de no convivents i tenint en compte el alt percentatge de famílies acollidores pertanyents al col·lectiu de risc, com son els majors de 65 anys.</a:t>
            </a:r>
          </a:p>
          <a:p>
            <a:pPr>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Des de el nostre programa atenem a nens, nenes i joves amb mesura de protecció en acolliment en família extensa i a les seves famílies d’acollida en el territori del SIFE Gironès- Salt.</a:t>
            </a:r>
          </a:p>
          <a:p>
            <a:pPr algn="just"/>
            <a:endParaRPr lang="ca-ES" sz="1200" dirty="0">
              <a:latin typeface="Tahoma" pitchFamily="34" charset="0"/>
              <a:ea typeface="Tahoma" pitchFamily="34" charset="0"/>
              <a:cs typeface="Tahoma" pitchFamily="34" charset="0"/>
            </a:endParaRPr>
          </a:p>
        </p:txBody>
      </p:sp>
      <p:sp>
        <p:nvSpPr>
          <p:cNvPr id="7" name="QuadreDeText 6">
            <a:extLst>
              <a:ext uri="{FF2B5EF4-FFF2-40B4-BE49-F238E27FC236}">
                <a16:creationId xmlns:a16="http://schemas.microsoft.com/office/drawing/2014/main" id="{730BC173-4BAB-4955-9679-84107AFF66C7}"/>
              </a:ext>
            </a:extLst>
          </p:cNvPr>
          <p:cNvSpPr txBox="1"/>
          <p:nvPr/>
        </p:nvSpPr>
        <p:spPr>
          <a:xfrm>
            <a:off x="348286" y="707817"/>
            <a:ext cx="5162550" cy="276999"/>
          </a:xfrm>
          <a:prstGeom prst="rect">
            <a:avLst/>
          </a:prstGeom>
          <a:noFill/>
        </p:spPr>
        <p:txBody>
          <a:bodyPr wrap="square">
            <a:spAutoFit/>
          </a:bodyPr>
          <a:lstStyle/>
          <a:p>
            <a:pPr lvl="0" algn="just"/>
            <a:r>
              <a:rPr lang="ca-ES" sz="1200" b="1" dirty="0">
                <a:solidFill>
                  <a:srgbClr val="0070C0"/>
                </a:solidFill>
                <a:latin typeface="Tahoma" pitchFamily="34" charset="0"/>
                <a:ea typeface="Tahoma" pitchFamily="34" charset="0"/>
                <a:cs typeface="Tahoma" pitchFamily="34" charset="0"/>
              </a:rPr>
              <a:t>4.2 – SERVEI INTEGRACIÓ EN FAMILIA EXTENSA (SIFE)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23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4. Àrea d’Infància i Família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14290" y="1908736"/>
            <a:ext cx="628654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sp>
        <p:nvSpPr>
          <p:cNvPr id="12" name="11 Rectángulo"/>
          <p:cNvSpPr/>
          <p:nvPr/>
        </p:nvSpPr>
        <p:spPr>
          <a:xfrm>
            <a:off x="357166" y="857224"/>
            <a:ext cx="6000792" cy="2601738"/>
          </a:xfrm>
          <a:prstGeom prst="rect">
            <a:avLst/>
          </a:prstGeom>
        </p:spPr>
        <p:txBody>
          <a:bodyPr wrap="square">
            <a:spAutoFit/>
          </a:bodyPr>
          <a:lstStyle/>
          <a:p>
            <a:r>
              <a:rPr lang="ca-ES" sz="1200" dirty="0">
                <a:solidFill>
                  <a:srgbClr val="2B67AF"/>
                </a:solidFill>
                <a:effectLst/>
                <a:latin typeface="Tahoma" panose="020B0604030504040204" pitchFamily="34" charset="0"/>
                <a:ea typeface="Tahoma" panose="020B0604030504040204" pitchFamily="34" charset="0"/>
                <a:cs typeface="Tahoma" panose="020B0604030504040204" pitchFamily="34" charset="0"/>
              </a:rPr>
              <a:t>Percentatge de fracàs en l’acolliment en família extensa. </a:t>
            </a:r>
          </a:p>
          <a:p>
            <a:endPar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Entenent el fracàs com la no validació de l’acolliment per no considerar- se un entorn de protecció i seguretat pel nen, nena acollit o acollida hem tingut aquest any un total de 2 cessaments; una nena amb proposta de canvi de mesura a CRAE, i una altra noia canvi de mesura a família aliena. Per tant el percentatge de fracàs correspon a un 3%</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Des de el nostre programa atenem a nens, nenes i joves amb mesura de protecció en acolliment en família extensa i a les seves famílies d’acollida en el territori del SIFE Gironès- Salt</a:t>
            </a:r>
          </a:p>
          <a:p>
            <a:pPr algn="just"/>
            <a:endParaRPr lang="ca-ES" sz="1200" dirty="0">
              <a:latin typeface="Tahoma" pitchFamily="34" charset="0"/>
              <a:ea typeface="Tahoma" pitchFamily="34" charset="0"/>
              <a:cs typeface="Tahoma" pitchFamily="34" charset="0"/>
            </a:endParaRPr>
          </a:p>
        </p:txBody>
      </p:sp>
      <p:pic>
        <p:nvPicPr>
          <p:cNvPr id="5" name="Imatge 4">
            <a:extLst>
              <a:ext uri="{FF2B5EF4-FFF2-40B4-BE49-F238E27FC236}">
                <a16:creationId xmlns:a16="http://schemas.microsoft.com/office/drawing/2014/main" id="{279275C4-6661-4270-8E33-995AFCF57A4A}"/>
              </a:ext>
            </a:extLst>
          </p:cNvPr>
          <p:cNvPicPr>
            <a:picLocks noChangeAspect="1"/>
          </p:cNvPicPr>
          <p:nvPr/>
        </p:nvPicPr>
        <p:blipFill>
          <a:blip r:embed="rId3"/>
          <a:stretch>
            <a:fillRect/>
          </a:stretch>
        </p:blipFill>
        <p:spPr>
          <a:xfrm>
            <a:off x="1062333" y="3184085"/>
            <a:ext cx="4733333" cy="1790476"/>
          </a:xfrm>
          <a:prstGeom prst="rect">
            <a:avLst/>
          </a:prstGeom>
        </p:spPr>
      </p:pic>
      <p:pic>
        <p:nvPicPr>
          <p:cNvPr id="8" name="Imatge 7">
            <a:extLst>
              <a:ext uri="{FF2B5EF4-FFF2-40B4-BE49-F238E27FC236}">
                <a16:creationId xmlns:a16="http://schemas.microsoft.com/office/drawing/2014/main" id="{71956C3F-55C7-49F0-9BEC-25724889AF44}"/>
              </a:ext>
            </a:extLst>
          </p:cNvPr>
          <p:cNvPicPr>
            <a:picLocks noChangeAspect="1"/>
          </p:cNvPicPr>
          <p:nvPr/>
        </p:nvPicPr>
        <p:blipFill>
          <a:blip r:embed="rId4"/>
          <a:stretch>
            <a:fillRect/>
          </a:stretch>
        </p:blipFill>
        <p:spPr>
          <a:xfrm>
            <a:off x="1095665" y="5330862"/>
            <a:ext cx="4666667" cy="1838095"/>
          </a:xfrm>
          <a:prstGeom prst="rect">
            <a:avLst/>
          </a:prstGeom>
        </p:spPr>
      </p:pic>
    </p:spTree>
    <p:extLst>
      <p:ext uri="{BB962C8B-B14F-4D97-AF65-F5344CB8AC3E}">
        <p14:creationId xmlns:p14="http://schemas.microsoft.com/office/powerpoint/2010/main" val="1424500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24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4. Àrea d’Infància i Família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14290" y="1908736"/>
            <a:ext cx="628654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pic>
        <p:nvPicPr>
          <p:cNvPr id="7" name="Imatge 6">
            <a:extLst>
              <a:ext uri="{FF2B5EF4-FFF2-40B4-BE49-F238E27FC236}">
                <a16:creationId xmlns:a16="http://schemas.microsoft.com/office/drawing/2014/main" id="{6B91A5E9-FC2B-4DC4-A70E-D4D0BB3F72F3}"/>
              </a:ext>
            </a:extLst>
          </p:cNvPr>
          <p:cNvPicPr>
            <a:picLocks noChangeAspect="1"/>
          </p:cNvPicPr>
          <p:nvPr/>
        </p:nvPicPr>
        <p:blipFill>
          <a:blip r:embed="rId3"/>
          <a:stretch>
            <a:fillRect/>
          </a:stretch>
        </p:blipFill>
        <p:spPr>
          <a:xfrm>
            <a:off x="1038514" y="603768"/>
            <a:ext cx="4638095" cy="3104762"/>
          </a:xfrm>
          <a:prstGeom prst="rect">
            <a:avLst/>
          </a:prstGeom>
        </p:spPr>
      </p:pic>
      <p:pic>
        <p:nvPicPr>
          <p:cNvPr id="10" name="Imatge 9">
            <a:extLst>
              <a:ext uri="{FF2B5EF4-FFF2-40B4-BE49-F238E27FC236}">
                <a16:creationId xmlns:a16="http://schemas.microsoft.com/office/drawing/2014/main" id="{EAB75F54-AF2B-4FE6-92E2-DD2E8ED213ED}"/>
              </a:ext>
            </a:extLst>
          </p:cNvPr>
          <p:cNvPicPr>
            <a:picLocks noChangeAspect="1"/>
          </p:cNvPicPr>
          <p:nvPr/>
        </p:nvPicPr>
        <p:blipFill>
          <a:blip r:embed="rId4"/>
          <a:stretch>
            <a:fillRect/>
          </a:stretch>
        </p:blipFill>
        <p:spPr>
          <a:xfrm>
            <a:off x="1628800" y="3928662"/>
            <a:ext cx="2990476" cy="1990476"/>
          </a:xfrm>
          <a:prstGeom prst="rect">
            <a:avLst/>
          </a:prstGeom>
        </p:spPr>
      </p:pic>
      <p:sp>
        <p:nvSpPr>
          <p:cNvPr id="13" name="QuadreDeText 12">
            <a:extLst>
              <a:ext uri="{FF2B5EF4-FFF2-40B4-BE49-F238E27FC236}">
                <a16:creationId xmlns:a16="http://schemas.microsoft.com/office/drawing/2014/main" id="{17B63A6D-046E-4BF8-99A5-AF923E075748}"/>
              </a:ext>
            </a:extLst>
          </p:cNvPr>
          <p:cNvSpPr txBox="1"/>
          <p:nvPr/>
        </p:nvSpPr>
        <p:spPr>
          <a:xfrm>
            <a:off x="2175208" y="3649378"/>
            <a:ext cx="5149850" cy="369332"/>
          </a:xfrm>
          <a:prstGeom prst="rect">
            <a:avLst/>
          </a:prstGeom>
          <a:noFill/>
        </p:spPr>
        <p:txBody>
          <a:bodyPr wrap="square">
            <a:spAutoFit/>
          </a:bodyPr>
          <a:lstStyle/>
          <a:p>
            <a:r>
              <a:rPr lang="ca-ES" sz="1400" b="0" i="0" u="none" strike="noStrike" baseline="0" dirty="0">
                <a:solidFill>
                  <a:srgbClr val="2B67AF"/>
                </a:solidFill>
                <a:latin typeface="Tahoma" panose="020B0604030504040204" pitchFamily="34" charset="0"/>
                <a:ea typeface="Tahoma" panose="020B0604030504040204" pitchFamily="34" charset="0"/>
                <a:cs typeface="Tahoma" panose="020B0604030504040204" pitchFamily="34" charset="0"/>
              </a:rPr>
              <a:t>Composició familiar</a:t>
            </a:r>
            <a:r>
              <a:rPr lang="ca-ES" sz="1800" b="0" i="0" u="none" strike="noStrike" baseline="0" dirty="0">
                <a:solidFill>
                  <a:srgbClr val="2B67AF"/>
                </a:solidFill>
                <a:latin typeface="Arial" panose="020B0604020202020204" pitchFamily="34" charset="0"/>
              </a:rPr>
              <a:t> </a:t>
            </a:r>
            <a:endParaRPr lang="ca-ES" dirty="0">
              <a:solidFill>
                <a:srgbClr val="2B67AF"/>
              </a:solidFill>
            </a:endParaRPr>
          </a:p>
        </p:txBody>
      </p:sp>
      <p:sp>
        <p:nvSpPr>
          <p:cNvPr id="15" name="QuadreDeText 14">
            <a:extLst>
              <a:ext uri="{FF2B5EF4-FFF2-40B4-BE49-F238E27FC236}">
                <a16:creationId xmlns:a16="http://schemas.microsoft.com/office/drawing/2014/main" id="{59DF6105-9D9D-4F68-B41F-847206320976}"/>
              </a:ext>
            </a:extLst>
          </p:cNvPr>
          <p:cNvSpPr txBox="1"/>
          <p:nvPr/>
        </p:nvSpPr>
        <p:spPr>
          <a:xfrm>
            <a:off x="1350984" y="5872399"/>
            <a:ext cx="5149850" cy="307777"/>
          </a:xfrm>
          <a:prstGeom prst="rect">
            <a:avLst/>
          </a:prstGeom>
          <a:noFill/>
        </p:spPr>
        <p:txBody>
          <a:bodyPr wrap="square">
            <a:spAutoFit/>
          </a:bodyPr>
          <a:lstStyle/>
          <a:p>
            <a:r>
              <a:rPr lang="ca-ES" sz="1400" b="0" i="0" u="none" strike="noStrike" baseline="0" dirty="0">
                <a:solidFill>
                  <a:srgbClr val="2B67AF"/>
                </a:solidFill>
                <a:latin typeface="Tahoma" panose="020B0604030504040204" pitchFamily="34" charset="0"/>
                <a:ea typeface="Tahoma" panose="020B0604030504040204" pitchFamily="34" charset="0"/>
                <a:cs typeface="Tahoma" panose="020B0604030504040204" pitchFamily="34" charset="0"/>
              </a:rPr>
              <a:t>Ubicació Geogràfica dels nens i nenes acollits </a:t>
            </a:r>
            <a:endParaRPr lang="ca-ES" sz="1400" dirty="0">
              <a:solidFill>
                <a:srgbClr val="2B67AF"/>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tge 16">
            <a:extLst>
              <a:ext uri="{FF2B5EF4-FFF2-40B4-BE49-F238E27FC236}">
                <a16:creationId xmlns:a16="http://schemas.microsoft.com/office/drawing/2014/main" id="{3174B6F5-0338-4E10-BBC8-503567AB65E4}"/>
              </a:ext>
            </a:extLst>
          </p:cNvPr>
          <p:cNvPicPr>
            <a:picLocks noChangeAspect="1"/>
          </p:cNvPicPr>
          <p:nvPr/>
        </p:nvPicPr>
        <p:blipFill>
          <a:blip r:embed="rId5"/>
          <a:stretch>
            <a:fillRect/>
          </a:stretch>
        </p:blipFill>
        <p:spPr>
          <a:xfrm>
            <a:off x="1107921" y="6152638"/>
            <a:ext cx="4416111" cy="2590306"/>
          </a:xfrm>
          <a:prstGeom prst="rect">
            <a:avLst/>
          </a:prstGeom>
        </p:spPr>
      </p:pic>
    </p:spTree>
    <p:extLst>
      <p:ext uri="{BB962C8B-B14F-4D97-AF65-F5344CB8AC3E}">
        <p14:creationId xmlns:p14="http://schemas.microsoft.com/office/powerpoint/2010/main" val="3441709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25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285728" y="714348"/>
            <a:ext cx="628654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5.1.  SAD: atenció personal, ajuda a la llar i relació amb l’entorn.</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Aquelles accions organitzades i coordinades que es realitzen a la llar mitjançant un treballador familiar i/o un auxiliar de llar, i/o altres professionals, per tal de millorar la qualitat de vida de la persona que per manca d’autonomia o dificultats de desenvolupament social i/o familiar. Les funcions del servei són: l’atenció personal, l’ajuda domèstica a la llar, relació amb l’entorn, i ajudes tècniques i adaptatives de la llar.  Aquest servei es realitza a partir d'un conveni d'encàrrec de gestió amb l'empresa SUMAR, Empresa d’Acció Social SL per a la prestació del Servei d'Atenció Domiciliària del Consorci de Benestar Social Gironès-Salt. </a:t>
            </a:r>
          </a:p>
          <a:p>
            <a:pPr algn="just"/>
            <a:endParaRPr lang="ca-ES" sz="1200" dirty="0">
              <a:latin typeface="Tahoma" pitchFamily="34" charset="0"/>
              <a:ea typeface="Tahoma" pitchFamily="34" charset="0"/>
              <a:cs typeface="Tahoma" pitchFamily="34" charset="0"/>
            </a:endParaRPr>
          </a:p>
          <a:p>
            <a:pPr algn="just"/>
            <a:r>
              <a:rPr lang="ca-ES" sz="1200" b="1" dirty="0">
                <a:latin typeface="Tahoma" pitchFamily="34" charset="0"/>
                <a:ea typeface="Tahoma" pitchFamily="34" charset="0"/>
                <a:cs typeface="Tahoma" pitchFamily="34" charset="0"/>
              </a:rPr>
              <a:t>Població atesa durant l’any 2020</a:t>
            </a:r>
            <a:r>
              <a:rPr lang="ca-ES" sz="1200" dirty="0">
                <a:latin typeface="Tahoma" pitchFamily="34" charset="0"/>
                <a:ea typeface="Tahoma" pitchFamily="34" charset="0"/>
                <a:cs typeface="Tahoma" pitchFamily="34" charset="0"/>
              </a:rPr>
              <a:t>:</a:t>
            </a:r>
            <a:endParaRPr lang="ca-ES" sz="1200" dirty="0">
              <a:solidFill>
                <a:schemeClr val="accent2"/>
              </a:solidFill>
              <a:latin typeface="Tahoma" pitchFamily="34" charset="0"/>
              <a:ea typeface="Tahoma" pitchFamily="34" charset="0"/>
              <a:cs typeface="Tahoma" pitchFamily="34" charset="0"/>
            </a:endParaRPr>
          </a:p>
        </p:txBody>
      </p:sp>
      <p:graphicFrame>
        <p:nvGraphicFramePr>
          <p:cNvPr id="7" name="Taula 6">
            <a:extLst>
              <a:ext uri="{FF2B5EF4-FFF2-40B4-BE49-F238E27FC236}">
                <a16:creationId xmlns:a16="http://schemas.microsoft.com/office/drawing/2014/main" id="{8FB1D0C2-BD7E-4E36-9A00-B0BB80CFD7EC}"/>
              </a:ext>
            </a:extLst>
          </p:cNvPr>
          <p:cNvGraphicFramePr>
            <a:graphicFrameLocks noGrp="1"/>
          </p:cNvGraphicFramePr>
          <p:nvPr/>
        </p:nvGraphicFramePr>
        <p:xfrm>
          <a:off x="615949" y="3550444"/>
          <a:ext cx="5117307" cy="3255645"/>
        </p:xfrm>
        <a:graphic>
          <a:graphicData uri="http://schemas.openxmlformats.org/drawingml/2006/table">
            <a:tbl>
              <a:tblPr/>
              <a:tblGrid>
                <a:gridCol w="1497755">
                  <a:extLst>
                    <a:ext uri="{9D8B030D-6E8A-4147-A177-3AD203B41FA5}">
                      <a16:colId xmlns:a16="http://schemas.microsoft.com/office/drawing/2014/main" val="766298987"/>
                    </a:ext>
                  </a:extLst>
                </a:gridCol>
                <a:gridCol w="955256">
                  <a:extLst>
                    <a:ext uri="{9D8B030D-6E8A-4147-A177-3AD203B41FA5}">
                      <a16:colId xmlns:a16="http://schemas.microsoft.com/office/drawing/2014/main" val="2317505759"/>
                    </a:ext>
                  </a:extLst>
                </a:gridCol>
                <a:gridCol w="1735626">
                  <a:extLst>
                    <a:ext uri="{9D8B030D-6E8A-4147-A177-3AD203B41FA5}">
                      <a16:colId xmlns:a16="http://schemas.microsoft.com/office/drawing/2014/main" val="960751491"/>
                    </a:ext>
                  </a:extLst>
                </a:gridCol>
                <a:gridCol w="928670">
                  <a:extLst>
                    <a:ext uri="{9D8B030D-6E8A-4147-A177-3AD203B41FA5}">
                      <a16:colId xmlns:a16="http://schemas.microsoft.com/office/drawing/2014/main" val="659851120"/>
                    </a:ext>
                  </a:extLst>
                </a:gridCol>
              </a:tblGrid>
              <a:tr h="228600">
                <a:tc>
                  <a:txBody>
                    <a:bodyPr/>
                    <a:lstStyle/>
                    <a:p>
                      <a:pPr algn="ctr" rtl="0" fontAlgn="ctr"/>
                      <a:r>
                        <a:rPr lang="ca-ES" sz="900" b="1" i="0" u="none" strike="noStrike">
                          <a:solidFill>
                            <a:srgbClr val="000000"/>
                          </a:solidFill>
                          <a:effectLst/>
                          <a:latin typeface="Tahoma" panose="020B0604030504040204" pitchFamily="34" charset="0"/>
                        </a:rPr>
                        <a:t>MUNICIPIS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1" i="0" u="none" strike="noStrike">
                          <a:solidFill>
                            <a:srgbClr val="000000"/>
                          </a:solidFill>
                          <a:effectLst/>
                          <a:latin typeface="Tahoma" panose="020B0604030504040204" pitchFamily="34" charset="0"/>
                        </a:rPr>
                        <a:t>POBLACIÓ ATESA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c>
                  <a:txBody>
                    <a:bodyPr/>
                    <a:lstStyle/>
                    <a:p>
                      <a:pPr algn="ctr" rtl="0" fontAlgn="ctr"/>
                      <a:r>
                        <a:rPr lang="ca-ES" sz="900" b="1" i="0" u="none" strike="noStrike">
                          <a:solidFill>
                            <a:srgbClr val="000000"/>
                          </a:solidFill>
                          <a:effectLst/>
                          <a:latin typeface="Tahoma" panose="020B0604030504040204" pitchFamily="34" charset="0"/>
                        </a:rPr>
                        <a:t>MUNICIPIS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ca-ES" sz="900" b="1" i="0" u="none" strike="noStrike">
                          <a:solidFill>
                            <a:srgbClr val="000000"/>
                          </a:solidFill>
                          <a:effectLst/>
                          <a:latin typeface="Tahoma" panose="020B0604030504040204" pitchFamily="34" charset="0"/>
                        </a:rPr>
                        <a:t>POBLACIÓ ATESA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extLst>
                  <a:ext uri="{0D108BD9-81ED-4DB2-BD59-A6C34878D82A}">
                    <a16:rowId xmlns:a16="http://schemas.microsoft.com/office/drawing/2014/main" val="773796809"/>
                  </a:ext>
                </a:extLst>
              </a:tr>
              <a:tr h="228600">
                <a:tc>
                  <a:txBody>
                    <a:bodyPr/>
                    <a:lstStyle/>
                    <a:p>
                      <a:pPr algn="l" rtl="0" fontAlgn="ctr"/>
                      <a:r>
                        <a:rPr lang="ca-ES" sz="900" b="0" i="0" u="none" strike="noStrike">
                          <a:solidFill>
                            <a:srgbClr val="000000"/>
                          </a:solidFill>
                          <a:effectLst/>
                          <a:latin typeface="Tahoma" panose="020B0604030504040204" pitchFamily="34" charset="0"/>
                        </a:rPr>
                        <a:t>AIGUAVIVA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MADREMANYA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160922"/>
                  </a:ext>
                </a:extLst>
              </a:tr>
              <a:tr h="228600">
                <a:tc>
                  <a:txBody>
                    <a:bodyPr/>
                    <a:lstStyle/>
                    <a:p>
                      <a:pPr algn="l" rtl="0" fontAlgn="ctr"/>
                      <a:r>
                        <a:rPr lang="ca-ES" sz="900" b="0" i="0" u="none" strike="noStrike">
                          <a:solidFill>
                            <a:srgbClr val="000000"/>
                          </a:solidFill>
                          <a:effectLst/>
                          <a:latin typeface="Tahoma" panose="020B0604030504040204" pitchFamily="34" charset="0"/>
                        </a:rPr>
                        <a:t>BESCANÓ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QUART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0214705"/>
                  </a:ext>
                </a:extLst>
              </a:tr>
              <a:tr h="228600">
                <a:tc>
                  <a:txBody>
                    <a:bodyPr/>
                    <a:lstStyle/>
                    <a:p>
                      <a:pPr algn="l" rtl="0" fontAlgn="ctr"/>
                      <a:r>
                        <a:rPr lang="ca-ES" sz="900" b="0" i="0" u="none" strike="noStrike">
                          <a:solidFill>
                            <a:srgbClr val="000000"/>
                          </a:solidFill>
                          <a:effectLst/>
                          <a:latin typeface="Tahoma" panose="020B0604030504040204" pitchFamily="34" charset="0"/>
                        </a:rPr>
                        <a:t>BORDILS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SALT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1462525"/>
                  </a:ext>
                </a:extLst>
              </a:tr>
              <a:tr h="228600">
                <a:tc>
                  <a:txBody>
                    <a:bodyPr/>
                    <a:lstStyle/>
                    <a:p>
                      <a:pPr algn="l" rtl="0" fontAlgn="ctr"/>
                      <a:r>
                        <a:rPr lang="ca-ES" sz="900" b="0" i="0" u="none" strike="noStrike">
                          <a:solidFill>
                            <a:srgbClr val="000000"/>
                          </a:solidFill>
                          <a:effectLst/>
                          <a:latin typeface="Tahoma" panose="020B0604030504040204" pitchFamily="34" charset="0"/>
                        </a:rPr>
                        <a:t>CAMPLLONG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ANDREU SALOU</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848864"/>
                  </a:ext>
                </a:extLst>
              </a:tr>
              <a:tr h="228600">
                <a:tc>
                  <a:txBody>
                    <a:bodyPr/>
                    <a:lstStyle/>
                    <a:p>
                      <a:pPr algn="l" rtl="0" fontAlgn="ctr"/>
                      <a:r>
                        <a:rPr lang="ca-ES" sz="900" b="0" i="0" u="none" strike="noStrike">
                          <a:solidFill>
                            <a:srgbClr val="000000"/>
                          </a:solidFill>
                          <a:effectLst/>
                          <a:latin typeface="Tahoma" panose="020B0604030504040204" pitchFamily="34" charset="0"/>
                        </a:rPr>
                        <a:t>CANET D'ADRI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GREGORI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4320151"/>
                  </a:ext>
                </a:extLst>
              </a:tr>
              <a:tr h="228600">
                <a:tc>
                  <a:txBody>
                    <a:bodyPr/>
                    <a:lstStyle/>
                    <a:p>
                      <a:pPr algn="l" rtl="0" fontAlgn="ctr"/>
                      <a:r>
                        <a:rPr lang="ca-ES" sz="900" b="0" i="0" u="none" strike="noStrike">
                          <a:solidFill>
                            <a:srgbClr val="000000"/>
                          </a:solidFill>
                          <a:effectLst/>
                          <a:latin typeface="Tahoma" panose="020B0604030504040204" pitchFamily="34" charset="0"/>
                        </a:rPr>
                        <a:t>CAMPLLONG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JOAN DE MOLLET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958203"/>
                  </a:ext>
                </a:extLst>
              </a:tr>
              <a:tr h="228600">
                <a:tc>
                  <a:txBody>
                    <a:bodyPr/>
                    <a:lstStyle/>
                    <a:p>
                      <a:pPr algn="l" rtl="0" fontAlgn="ctr"/>
                      <a:r>
                        <a:rPr lang="ca-ES" sz="900" b="0" i="0" u="none" strike="noStrike">
                          <a:solidFill>
                            <a:srgbClr val="000000"/>
                          </a:solidFill>
                          <a:effectLst/>
                          <a:latin typeface="Tahoma" panose="020B0604030504040204" pitchFamily="34" charset="0"/>
                        </a:rPr>
                        <a:t>CASSÀ DE LA SELVA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47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JORDI DESVALLS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675780"/>
                  </a:ext>
                </a:extLst>
              </a:tr>
              <a:tr h="228600">
                <a:tc>
                  <a:txBody>
                    <a:bodyPr/>
                    <a:lstStyle/>
                    <a:p>
                      <a:pPr algn="l" rtl="0" fontAlgn="ctr"/>
                      <a:r>
                        <a:rPr lang="ca-ES" sz="900" b="0" i="0" u="none" strike="noStrike">
                          <a:solidFill>
                            <a:srgbClr val="000000"/>
                          </a:solidFill>
                          <a:effectLst/>
                          <a:latin typeface="Tahoma" panose="020B0604030504040204" pitchFamily="34" charset="0"/>
                        </a:rPr>
                        <a:t>CELRÀ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JULIÀ DE RAMIS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6044029"/>
                  </a:ext>
                </a:extLst>
              </a:tr>
              <a:tr h="228600">
                <a:tc>
                  <a:txBody>
                    <a:bodyPr/>
                    <a:lstStyle/>
                    <a:p>
                      <a:pPr algn="l" rtl="0" fontAlgn="ctr"/>
                      <a:r>
                        <a:rPr lang="ca-ES" sz="900" b="0" i="0" u="none" strike="noStrike">
                          <a:solidFill>
                            <a:srgbClr val="000000"/>
                          </a:solidFill>
                          <a:effectLst/>
                          <a:latin typeface="Tahoma" panose="020B0604030504040204" pitchFamily="34" charset="0"/>
                        </a:rPr>
                        <a:t>FLAÇÀ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MARTÍ DE LLÈMENA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4374"/>
                  </a:ext>
                </a:extLst>
              </a:tr>
              <a:tr h="228600">
                <a:tc>
                  <a:txBody>
                    <a:bodyPr/>
                    <a:lstStyle/>
                    <a:p>
                      <a:pPr algn="l" rtl="0" fontAlgn="ctr"/>
                      <a:r>
                        <a:rPr lang="ca-ES" sz="900" b="0" i="0" u="none" strike="noStrike">
                          <a:solidFill>
                            <a:srgbClr val="000000"/>
                          </a:solidFill>
                          <a:effectLst/>
                          <a:latin typeface="Tahoma" panose="020B0604030504040204" pitchFamily="34" charset="0"/>
                        </a:rPr>
                        <a:t>FORNELLS DE LA SELVA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SANT MARTÍ VELL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ca-ES" sz="10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6181290"/>
                  </a:ext>
                </a:extLst>
              </a:tr>
              <a:tr h="228600">
                <a:tc>
                  <a:txBody>
                    <a:bodyPr/>
                    <a:lstStyle/>
                    <a:p>
                      <a:pPr algn="l" rtl="0" fontAlgn="ctr"/>
                      <a:r>
                        <a:rPr lang="ca-ES" sz="900" b="0" i="0" u="none" strike="noStrike">
                          <a:solidFill>
                            <a:srgbClr val="000000"/>
                          </a:solidFill>
                          <a:effectLst/>
                          <a:latin typeface="Tahoma" panose="020B0604030504040204" pitchFamily="34" charset="0"/>
                        </a:rPr>
                        <a:t>JUIÀ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SARRIÀ DE TER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ca-ES" sz="10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311869"/>
                  </a:ext>
                </a:extLst>
              </a:tr>
              <a:tr h="228600">
                <a:tc>
                  <a:txBody>
                    <a:bodyPr/>
                    <a:lstStyle/>
                    <a:p>
                      <a:pPr algn="l" rtl="0" fontAlgn="ctr"/>
                      <a:r>
                        <a:rPr lang="ca-ES" sz="900" b="0" i="0" u="none" strike="noStrike">
                          <a:solidFill>
                            <a:srgbClr val="000000"/>
                          </a:solidFill>
                          <a:effectLst/>
                          <a:latin typeface="Tahoma" panose="020B0604030504040204" pitchFamily="34" charset="0"/>
                        </a:rPr>
                        <a:t>LLAGOSTERA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VILABLAREIX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ca-ES"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9696923"/>
                  </a:ext>
                </a:extLst>
              </a:tr>
              <a:tr h="228600">
                <a:tc>
                  <a:txBody>
                    <a:bodyPr/>
                    <a:lstStyle/>
                    <a:p>
                      <a:pPr algn="l" rtl="0" fontAlgn="ctr"/>
                      <a:r>
                        <a:rPr lang="ca-ES" sz="900" b="0" i="0" u="none" strike="noStrike">
                          <a:solidFill>
                            <a:srgbClr val="000000"/>
                          </a:solidFill>
                          <a:effectLst/>
                          <a:latin typeface="Tahoma" panose="020B0604030504040204" pitchFamily="34" charset="0"/>
                        </a:rPr>
                        <a:t>LLAMBILLES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rtl="0" fontAlgn="ctr"/>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ca-ES" sz="900" b="0" i="0" u="none" strike="noStrike">
                          <a:solidFill>
                            <a:srgbClr val="000000"/>
                          </a:solidFill>
                          <a:effectLst/>
                          <a:latin typeface="Tahoma" panose="020B0604030504040204" pitchFamily="34" charset="0"/>
                        </a:rPr>
                        <a:t>VILADASENS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ca-ES"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5212405"/>
                  </a:ext>
                </a:extLst>
              </a:tr>
            </a:tbl>
          </a:graphicData>
        </a:graphic>
      </p:graphicFrame>
    </p:spTree>
    <p:extLst>
      <p:ext uri="{BB962C8B-B14F-4D97-AF65-F5344CB8AC3E}">
        <p14:creationId xmlns:p14="http://schemas.microsoft.com/office/powerpoint/2010/main" val="1796665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26                                                                              www.cbs.cat </a:t>
            </a:r>
            <a:br>
              <a:rPr lang="ca-ES" sz="1050" dirty="0">
                <a:solidFill>
                  <a:schemeClr val="accent1">
                    <a:lumMod val="60000"/>
                    <a:lumOff val="40000"/>
                  </a:schemeClr>
                </a:solidFill>
              </a:rPr>
            </a:br>
            <a:r>
              <a:rPr lang="ca-ES" sz="1000" b="1" dirty="0">
                <a:solidFill>
                  <a:schemeClr val="bg1"/>
                </a:solidFill>
              </a:rPr>
              <a:t> Gironès-Salt</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p:txBody>
      </p:sp>
      <p:sp>
        <p:nvSpPr>
          <p:cNvPr id="6" name="Rectangle 1"/>
          <p:cNvSpPr>
            <a:spLocks noChangeArrowheads="1"/>
          </p:cNvSpPr>
          <p:nvPr/>
        </p:nvSpPr>
        <p:spPr bwMode="auto">
          <a:xfrm>
            <a:off x="214290" y="643700"/>
            <a:ext cx="6286544" cy="82176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lvl="0" algn="just"/>
            <a:r>
              <a:rPr lang="ca-ES" sz="1200" b="1" dirty="0">
                <a:solidFill>
                  <a:srgbClr val="0070C0"/>
                </a:solidFill>
                <a:latin typeface="Tahoma" pitchFamily="34" charset="0"/>
                <a:ea typeface="Tahoma" pitchFamily="34" charset="0"/>
                <a:cs typeface="Tahoma" pitchFamily="34" charset="0"/>
              </a:rPr>
              <a:t>5.2  SERVEI DE TELEASSISTÈNCIA A DOMICILI </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El </a:t>
            </a:r>
            <a:r>
              <a:rPr lang="ca-ES" sz="1200" b="1" dirty="0">
                <a:latin typeface="Tahoma" pitchFamily="34" charset="0"/>
                <a:ea typeface="Tahoma" pitchFamily="34" charset="0"/>
                <a:cs typeface="Tahoma" pitchFamily="34" charset="0"/>
              </a:rPr>
              <a:t>Servei de </a:t>
            </a:r>
            <a:r>
              <a:rPr lang="ca-ES" sz="1200" b="1" dirty="0" err="1">
                <a:latin typeface="Tahoma" pitchFamily="34" charset="0"/>
                <a:ea typeface="Tahoma" pitchFamily="34" charset="0"/>
                <a:cs typeface="Tahoma" pitchFamily="34" charset="0"/>
              </a:rPr>
              <a:t>Teleassistència</a:t>
            </a:r>
            <a:r>
              <a:rPr lang="ca-ES" sz="1200" b="1" dirty="0">
                <a:latin typeface="Tahoma" pitchFamily="34" charset="0"/>
                <a:ea typeface="Tahoma" pitchFamily="34" charset="0"/>
                <a:cs typeface="Tahoma" pitchFamily="34" charset="0"/>
              </a:rPr>
              <a:t> a Domicili  </a:t>
            </a:r>
            <a:r>
              <a:rPr lang="ca-ES" sz="1200" dirty="0">
                <a:latin typeface="Tahoma" pitchFamily="34" charset="0"/>
                <a:ea typeface="Tahoma" pitchFamily="34" charset="0"/>
                <a:cs typeface="Tahoma" pitchFamily="34" charset="0"/>
              </a:rPr>
              <a:t>és  una modalitat de servei d’atenció domiciliària que amb la tecnologia adient ofereix una atenció permanent i a distància als usuaris assegurant-los una resposta immediata a les eventualitats que els puguin sobrevenir.  Va adreçat a aquelles persones amb un nivell d’autonomia limitat i  dependència a causa de l’edat o del seu estat físic que viuen soles majoritàriament. </a:t>
            </a: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Conjuntament amb el SAD el Servei de </a:t>
            </a:r>
            <a:r>
              <a:rPr lang="ca-ES" sz="1200" dirty="0" err="1">
                <a:latin typeface="Tahoma" pitchFamily="34" charset="0"/>
                <a:ea typeface="Tahoma" pitchFamily="34" charset="0"/>
                <a:cs typeface="Tahoma" pitchFamily="34" charset="0"/>
              </a:rPr>
              <a:t>Teleassistència</a:t>
            </a:r>
            <a:r>
              <a:rPr lang="ca-ES" sz="1200" dirty="0">
                <a:latin typeface="Tahoma" pitchFamily="34" charset="0"/>
                <a:ea typeface="Tahoma" pitchFamily="34" charset="0"/>
                <a:cs typeface="Tahoma" pitchFamily="34" charset="0"/>
              </a:rPr>
              <a:t> té com a objectiu de millorar la qualitat de vida i retardar la institucionalització. I les seves funcions són: proporcionar contacte permanent amb l’exterior, donar resposta de forma immediata en cas d’emergència i donar seguretat i suport a l’usuari. El </a:t>
            </a:r>
            <a:r>
              <a:rPr lang="ca-ES" sz="1200" b="1" dirty="0">
                <a:latin typeface="Tahoma" pitchFamily="34" charset="0"/>
                <a:ea typeface="Tahoma" pitchFamily="34" charset="0"/>
                <a:cs typeface="Tahoma" pitchFamily="34" charset="0"/>
              </a:rPr>
              <a:t>Servei Local de </a:t>
            </a:r>
            <a:r>
              <a:rPr lang="ca-ES" sz="1200" b="1" dirty="0" err="1">
                <a:latin typeface="Tahoma" pitchFamily="34" charset="0"/>
                <a:ea typeface="Tahoma" pitchFamily="34" charset="0"/>
                <a:cs typeface="Tahoma" pitchFamily="34" charset="0"/>
              </a:rPr>
              <a:t>Teleassistència</a:t>
            </a:r>
            <a:r>
              <a:rPr lang="ca-ES" sz="1200" dirty="0">
                <a:latin typeface="Tahoma" pitchFamily="34" charset="0"/>
                <a:ea typeface="Tahoma" pitchFamily="34" charset="0"/>
                <a:cs typeface="Tahoma" pitchFamily="34" charset="0"/>
              </a:rPr>
              <a:t> es presta a través dels conveni que signen el Consell Comarcal del Gironès i l’Ajuntament de Salt amb la Diputació de Girona.</a:t>
            </a:r>
          </a:p>
          <a:p>
            <a:pPr algn="just"/>
            <a:endParaRPr lang="ca-ES" sz="1200" dirty="0">
              <a:solidFill>
                <a:srgbClr val="FF0000"/>
              </a:solidFill>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Precisament, El Centre de Recursos per a la Gent Gran de Salt alberga una de les Unitats Mòbils del Servei Local de Teleassistència, que serveix per a donar cobertura assistencials als usuaris/àries de la comarca del Gironès i La Selva. </a:t>
            </a:r>
          </a:p>
          <a:p>
            <a:pPr algn="just"/>
            <a:endParaRPr lang="ca-ES" sz="1200" dirty="0">
              <a:solidFill>
                <a:schemeClr val="accent2"/>
              </a:solidFill>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Les Unitats Mòbils del Servei Local de Teleassistència operen les 24 hores del dia i els 365 dies de l'any a través de vehicles adaptats i habilitats per a l'orografia del territori. Les unitats mòbils atenen les emergències de manera més ràpida, i és que els cotxes estan equipats amb material sanitari de primers auxilis, eines per fer petites reparacions i les claus custodiades de les llars. </a:t>
            </a:r>
            <a:r>
              <a:rPr lang="ca-ES" sz="1200" b="1" dirty="0">
                <a:latin typeface="Tahoma" pitchFamily="34" charset="0"/>
                <a:ea typeface="Tahoma" pitchFamily="34" charset="0"/>
                <a:cs typeface="Tahoma" pitchFamily="34" charset="0"/>
              </a:rPr>
              <a:t>Durant el 2020 han realitzat 2.322 intervencions.</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endParaRPr lang="ca-ES" sz="1200" dirty="0"/>
          </a:p>
          <a:p>
            <a:endParaRPr lang="ca-ES" sz="1200" dirty="0"/>
          </a:p>
          <a:p>
            <a:endParaRPr lang="ca-ES" sz="1200" dirty="0"/>
          </a:p>
          <a:p>
            <a:pPr lvl="0" algn="just"/>
            <a:endParaRPr lang="ca-ES" sz="1200" dirty="0">
              <a:solidFill>
                <a:srgbClr val="FF0000"/>
              </a:solidFill>
              <a:latin typeface="Tahoma" pitchFamily="34" charset="0"/>
              <a:ea typeface="Tahoma" pitchFamily="34" charset="0"/>
              <a:cs typeface="Tahoma" pitchFamily="34" charset="0"/>
            </a:endParaRPr>
          </a:p>
          <a:p>
            <a:pPr lvl="0" algn="just"/>
            <a:r>
              <a:rPr lang="ca-ES" sz="1200" dirty="0">
                <a:solidFill>
                  <a:srgbClr val="FF0000"/>
                </a:solidFill>
                <a:latin typeface="Tahoma" pitchFamily="34" charset="0"/>
                <a:ea typeface="Tahoma" pitchFamily="34" charset="0"/>
                <a:cs typeface="Tahoma" pitchFamily="34" charset="0"/>
              </a:rPr>
              <a:t> </a:t>
            </a: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 </a:t>
            </a:r>
            <a:endParaRPr lang="ca-ES" sz="1200" b="1"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pic>
        <p:nvPicPr>
          <p:cNvPr id="2050" name="Picture 2" descr="Detectats, 39 casos de maltractaments a persones grans">
            <a:extLst>
              <a:ext uri="{FF2B5EF4-FFF2-40B4-BE49-F238E27FC236}">
                <a16:creationId xmlns:a16="http://schemas.microsoft.com/office/drawing/2014/main" id="{FB737665-B4B2-45DC-A2D0-96D5FFDCF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784" y="5674341"/>
            <a:ext cx="3960440" cy="26365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27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p:txBody>
      </p:sp>
      <p:sp>
        <p:nvSpPr>
          <p:cNvPr id="6" name="Rectangle 1"/>
          <p:cNvSpPr>
            <a:spLocks noChangeArrowheads="1"/>
          </p:cNvSpPr>
          <p:nvPr/>
        </p:nvSpPr>
        <p:spPr bwMode="auto">
          <a:xfrm>
            <a:off x="214290" y="1659362"/>
            <a:ext cx="628654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r>
              <a:rPr lang="ca-ES" sz="1200" dirty="0"/>
              <a:t> </a:t>
            </a:r>
          </a:p>
          <a:p>
            <a:pPr lvl="0" algn="just"/>
            <a:endParaRPr lang="ca-ES" sz="1200" dirty="0">
              <a:solidFill>
                <a:srgbClr val="FF0000"/>
              </a:solidFill>
              <a:latin typeface="Tahoma" pitchFamily="34" charset="0"/>
              <a:ea typeface="Tahoma" pitchFamily="34" charset="0"/>
              <a:cs typeface="Tahoma" pitchFamily="34" charset="0"/>
            </a:endParaRPr>
          </a:p>
          <a:p>
            <a:pPr lvl="0" algn="just"/>
            <a:r>
              <a:rPr lang="ca-ES" sz="1200" dirty="0">
                <a:solidFill>
                  <a:srgbClr val="FF0000"/>
                </a:solidFill>
                <a:latin typeface="Tahoma" pitchFamily="34" charset="0"/>
                <a:ea typeface="Tahoma" pitchFamily="34" charset="0"/>
                <a:cs typeface="Tahoma" pitchFamily="34" charset="0"/>
              </a:rPr>
              <a:t> </a:t>
            </a: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 </a:t>
            </a:r>
            <a:endParaRPr lang="ca-ES" sz="1200" b="1"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graphicFrame>
        <p:nvGraphicFramePr>
          <p:cNvPr id="7" name="6 Tabla"/>
          <p:cNvGraphicFramePr>
            <a:graphicFrameLocks noGrp="1"/>
          </p:cNvGraphicFramePr>
          <p:nvPr>
            <p:extLst>
              <p:ext uri="{D42A27DB-BD31-4B8C-83A1-F6EECF244321}">
                <p14:modId xmlns:p14="http://schemas.microsoft.com/office/powerpoint/2010/main" val="2078005037"/>
              </p:ext>
            </p:extLst>
          </p:nvPr>
        </p:nvGraphicFramePr>
        <p:xfrm>
          <a:off x="1340768" y="1625873"/>
          <a:ext cx="3870325" cy="2833690"/>
        </p:xfrm>
        <a:graphic>
          <a:graphicData uri="http://schemas.openxmlformats.org/drawingml/2006/table">
            <a:tbl>
              <a:tblPr/>
              <a:tblGrid>
                <a:gridCol w="1214755">
                  <a:extLst>
                    <a:ext uri="{9D8B030D-6E8A-4147-A177-3AD203B41FA5}">
                      <a16:colId xmlns:a16="http://schemas.microsoft.com/office/drawing/2014/main" val="20000"/>
                    </a:ext>
                  </a:extLst>
                </a:gridCol>
                <a:gridCol w="677545">
                  <a:extLst>
                    <a:ext uri="{9D8B030D-6E8A-4147-A177-3AD203B41FA5}">
                      <a16:colId xmlns:a16="http://schemas.microsoft.com/office/drawing/2014/main" val="20001"/>
                    </a:ext>
                  </a:extLst>
                </a:gridCol>
                <a:gridCol w="1300480">
                  <a:extLst>
                    <a:ext uri="{9D8B030D-6E8A-4147-A177-3AD203B41FA5}">
                      <a16:colId xmlns:a16="http://schemas.microsoft.com/office/drawing/2014/main" val="20002"/>
                    </a:ext>
                  </a:extLst>
                </a:gridCol>
                <a:gridCol w="677545">
                  <a:extLst>
                    <a:ext uri="{9D8B030D-6E8A-4147-A177-3AD203B41FA5}">
                      <a16:colId xmlns:a16="http://schemas.microsoft.com/office/drawing/2014/main" val="20003"/>
                    </a:ext>
                  </a:extLst>
                </a:gridCol>
              </a:tblGrid>
              <a:tr h="357190">
                <a:tc>
                  <a:txBody>
                    <a:bodyPr/>
                    <a:lstStyle/>
                    <a:p>
                      <a:pPr algn="ctr">
                        <a:spcAft>
                          <a:spcPts val="0"/>
                        </a:spcAft>
                      </a:pPr>
                      <a:endParaRPr lang="ca-ES" sz="1200" dirty="0">
                        <a:latin typeface="Arial"/>
                        <a:ea typeface="Times New Roman"/>
                        <a:cs typeface="Times New Roman"/>
                      </a:endParaRPr>
                    </a:p>
                    <a:p>
                      <a:pPr algn="ctr">
                        <a:spcAft>
                          <a:spcPts val="0"/>
                        </a:spcAft>
                      </a:pPr>
                      <a:r>
                        <a:rPr lang="ca-ES" sz="900" b="1" dirty="0">
                          <a:solidFill>
                            <a:srgbClr val="000000"/>
                          </a:solidFill>
                          <a:latin typeface="Tahoma"/>
                          <a:ea typeface="Times New Roman"/>
                          <a:cs typeface="Times New Roman"/>
                        </a:rPr>
                        <a:t>MUNICIPIS</a:t>
                      </a:r>
                      <a:endParaRPr lang="ca-ES" sz="1200" dirty="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ca-ES" sz="900" b="1" dirty="0">
                          <a:solidFill>
                            <a:srgbClr val="000000"/>
                          </a:solidFill>
                          <a:latin typeface="Tahoma"/>
                          <a:ea typeface="Times New Roman"/>
                          <a:cs typeface="Times New Roman"/>
                        </a:rPr>
                        <a:t>NÚM. APARELLS</a:t>
                      </a:r>
                      <a:endParaRPr lang="ca-ES" sz="1200" dirty="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0"/>
                        </a:spcAft>
                      </a:pPr>
                      <a:endParaRPr lang="ca-ES" sz="1200">
                        <a:latin typeface="Arial"/>
                        <a:ea typeface="Times New Roman"/>
                        <a:cs typeface="Times New Roman"/>
                      </a:endParaRPr>
                    </a:p>
                    <a:p>
                      <a:pPr algn="ctr">
                        <a:spcAft>
                          <a:spcPts val="0"/>
                        </a:spcAft>
                      </a:pPr>
                      <a:r>
                        <a:rPr lang="ca-ES" sz="900" b="1">
                          <a:solidFill>
                            <a:srgbClr val="000000"/>
                          </a:solidFill>
                          <a:latin typeface="Tahoma"/>
                          <a:ea typeface="Times New Roman"/>
                          <a:cs typeface="Times New Roman"/>
                        </a:rPr>
                        <a:t>MUNICIPIS</a:t>
                      </a:r>
                      <a:endParaRPr lang="ca-ES" sz="12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ca-ES" sz="900" b="1" dirty="0">
                          <a:solidFill>
                            <a:srgbClr val="000000"/>
                          </a:solidFill>
                          <a:latin typeface="Tahoma"/>
                          <a:ea typeface="Times New Roman"/>
                          <a:cs typeface="Times New Roman"/>
                        </a:rPr>
                        <a:t>NÚM. APARELLS</a:t>
                      </a:r>
                      <a:endParaRPr lang="ca-ES" sz="1200" dirty="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190500">
                <a:tc>
                  <a:txBody>
                    <a:bodyPr/>
                    <a:lstStyle/>
                    <a:p>
                      <a:pPr algn="l">
                        <a:spcAft>
                          <a:spcPts val="0"/>
                        </a:spcAft>
                      </a:pPr>
                      <a:r>
                        <a:rPr lang="ca-ES" sz="900">
                          <a:solidFill>
                            <a:srgbClr val="000000"/>
                          </a:solidFill>
                          <a:latin typeface="Tahoma" panose="020B0604030504040204" pitchFamily="34" charset="0"/>
                          <a:ea typeface="Tahoma" panose="020B0604030504040204" pitchFamily="34" charset="0"/>
                          <a:cs typeface="Tahoma" panose="020B0604030504040204" pitchFamily="34" charset="0"/>
                        </a:rPr>
                        <a:t>AIGUAVIVA </a:t>
                      </a:r>
                      <a:endParaRPr lang="ca-ES" sz="90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8</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MADREMANYA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5</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BESCANÓ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60</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QUART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32</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BORDILS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19</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SALT</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342</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CAMPLLONG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11</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ANDREU SALOU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4</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CANET D'ADRI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6</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GREGORI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33</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CASSÀ DE LA SELVA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139</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JOAN DE MOLLET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8</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CELRÀ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57</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JORDI DESVALLS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14</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CERVIÀ DE TER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14</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JULIÀ DE RAMIS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38</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FLAÇÀ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23</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MARTÍ DE LLÈMENA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4</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FORNELLS  SELVA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29</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ST MARTÍ VELL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5</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JUIÀ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2</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SARRIÀ DE TER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90</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LLAGOSTERA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106</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VILABLAREIX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28</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90500">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LLAMBILLES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10</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900" dirty="0">
                          <a:solidFill>
                            <a:srgbClr val="000000"/>
                          </a:solidFill>
                          <a:latin typeface="Tahoma" panose="020B0604030504040204" pitchFamily="34" charset="0"/>
                          <a:ea typeface="Tahoma" panose="020B0604030504040204" pitchFamily="34" charset="0"/>
                          <a:cs typeface="Tahoma" panose="020B0604030504040204" pitchFamily="34" charset="0"/>
                        </a:rPr>
                        <a:t>VILADESENS </a:t>
                      </a:r>
                      <a:endParaRPr lang="ca-ES" sz="900" dirty="0">
                        <a:latin typeface="Tahoma" panose="020B0604030504040204" pitchFamily="34" charset="0"/>
                        <a:ea typeface="Tahoma" panose="020B0604030504040204" pitchFamily="34" charset="0"/>
                        <a:cs typeface="Tahom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900" dirty="0">
                          <a:latin typeface="Tahoma" panose="020B0604030504040204" pitchFamily="34" charset="0"/>
                          <a:ea typeface="Tahoma" panose="020B0604030504040204" pitchFamily="34" charset="0"/>
                          <a:cs typeface="Tahoma" panose="020B0604030504040204" pitchFamily="34" charset="0"/>
                        </a:rPr>
                        <a:t>7</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11" name="QuadreDeText 10">
            <a:extLst>
              <a:ext uri="{FF2B5EF4-FFF2-40B4-BE49-F238E27FC236}">
                <a16:creationId xmlns:a16="http://schemas.microsoft.com/office/drawing/2014/main" id="{4721F88B-0B6C-450B-AAEA-0026E371C272}"/>
              </a:ext>
            </a:extLst>
          </p:cNvPr>
          <p:cNvSpPr txBox="1"/>
          <p:nvPr/>
        </p:nvSpPr>
        <p:spPr>
          <a:xfrm>
            <a:off x="980728" y="5004048"/>
            <a:ext cx="5160066" cy="1200329"/>
          </a:xfrm>
          <a:prstGeom prst="rect">
            <a:avLst/>
          </a:prstGeom>
          <a:noFill/>
        </p:spPr>
        <p:txBody>
          <a:bodyPr wrap="square">
            <a:spAutoFit/>
          </a:bodyPr>
          <a:lstStyle/>
          <a:p>
            <a:r>
              <a:rPr lang="ca-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La cobertura a tota la demarcació de Girona a data 31 de desembre del 2020 és del </a:t>
            </a:r>
            <a:r>
              <a:rPr lang="ca-E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7,70%, </a:t>
            </a:r>
            <a:r>
              <a:rPr lang="ca-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per a majors de 65 anys. En el cas de la comarca, aquesta puja fins el </a:t>
            </a:r>
            <a:r>
              <a:rPr lang="ca-E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9,05%.</a:t>
            </a:r>
          </a:p>
          <a:p>
            <a:endParaRPr lang="ca-ES" sz="1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ca-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A data de 31 de desembre del 2020, </a:t>
            </a:r>
            <a:r>
              <a:rPr lang="ca-E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1205 </a:t>
            </a:r>
            <a:r>
              <a:rPr lang="ca-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persones usuàries es troben gaudint del servei, que es tradueix en </a:t>
            </a:r>
            <a:r>
              <a:rPr lang="ca-E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1093 </a:t>
            </a:r>
            <a:r>
              <a:rPr lang="ca-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llars ateses</a:t>
            </a:r>
            <a:r>
              <a:rPr lang="es-E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ca-E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ca-ES" sz="12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1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097" name="Rectangle 1"/>
          <p:cNvSpPr>
            <a:spLocks noChangeArrowheads="1"/>
          </p:cNvSpPr>
          <p:nvPr/>
        </p:nvSpPr>
        <p:spPr bwMode="auto">
          <a:xfrm>
            <a:off x="500043" y="1121802"/>
            <a:ext cx="5929354"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ca-ES" sz="1800" dirty="0">
                <a:effectLst/>
                <a:latin typeface="Tahoma" panose="020B0604030504040204" pitchFamily="34" charset="0"/>
                <a:ea typeface="Times New Roman" panose="02020603050405020304" pitchFamily="18" charset="0"/>
                <a:cs typeface="Times New Roman" panose="02020603050405020304" pitchFamily="18" charset="0"/>
              </a:rPr>
              <a:t> </a:t>
            </a:r>
          </a:p>
          <a:p>
            <a:pPr algn="just"/>
            <a:r>
              <a:rPr lang="ca-ES" sz="1200" b="1" dirty="0">
                <a:effectLst/>
                <a:latin typeface="Tahoma" panose="020B0604030504040204" pitchFamily="34" charset="0"/>
                <a:ea typeface="Times New Roman" panose="02020603050405020304" pitchFamily="18" charset="0"/>
                <a:cs typeface="Times New Roman" panose="02020603050405020304" pitchFamily="18" charset="0"/>
              </a:rPr>
              <a:t>Us presentem la memòria d’activitats del Consorci de Benestar Social Gironès Salt 2020</a:t>
            </a:r>
            <a:r>
              <a:rPr lang="ca-ES" sz="1200" dirty="0">
                <a:effectLst/>
                <a:latin typeface="Tahoma" panose="020B0604030504040204" pitchFamily="34" charset="0"/>
                <a:ea typeface="Times New Roman" panose="02020603050405020304" pitchFamily="18" charset="0"/>
                <a:cs typeface="Times New Roman" panose="02020603050405020304" pitchFamily="18" charset="0"/>
              </a:rPr>
              <a:t>, tot i que un fet excepcional , la pandèmia de la COVID-19  ha marcat totalment  i de forma excepcional tota la nostra organització: professionals, serveis, projectes i actuacions.</a:t>
            </a:r>
          </a:p>
          <a:p>
            <a:pPr algn="just"/>
            <a:r>
              <a:rPr lang="ca-ES" sz="1200" dirty="0">
                <a:effectLst/>
                <a:latin typeface="Tahoma" panose="020B0604030504040204" pitchFamily="34" charset="0"/>
                <a:ea typeface="Times New Roman" panose="02020603050405020304" pitchFamily="18" charset="0"/>
                <a:cs typeface="Times New Roman" panose="02020603050405020304" pitchFamily="18" charset="0"/>
              </a:rPr>
              <a:t> </a:t>
            </a:r>
          </a:p>
          <a:p>
            <a:pPr algn="just"/>
            <a:r>
              <a:rPr lang="ca-ES" sz="1200" dirty="0">
                <a:effectLst/>
                <a:latin typeface="Tahoma" panose="020B0604030504040204" pitchFamily="34" charset="0"/>
                <a:ea typeface="Times New Roman" panose="02020603050405020304" pitchFamily="18" charset="0"/>
                <a:cs typeface="Times New Roman" panose="02020603050405020304" pitchFamily="18" charset="0"/>
              </a:rPr>
              <a:t>En el moment de l’inici de la pandèmia va suposar a banda de l’impacte </a:t>
            </a:r>
            <a:r>
              <a:rPr lang="ca-ES" sz="1200" dirty="0">
                <a:latin typeface="Tahoma" panose="020B0604030504040204" pitchFamily="34" charset="0"/>
                <a:ea typeface="Times New Roman" panose="02020603050405020304" pitchFamily="18" charset="0"/>
                <a:cs typeface="Times New Roman" panose="02020603050405020304" pitchFamily="18" charset="0"/>
              </a:rPr>
              <a:t>primer</a:t>
            </a:r>
            <a:r>
              <a:rPr lang="ca-ES" sz="1200" dirty="0">
                <a:effectLst/>
                <a:latin typeface="Tahoma" panose="020B0604030504040204" pitchFamily="34" charset="0"/>
                <a:ea typeface="Times New Roman" panose="02020603050405020304" pitchFamily="18" charset="0"/>
                <a:cs typeface="Times New Roman" panose="02020603050405020304" pitchFamily="18" charset="0"/>
              </a:rPr>
              <a:t> per a  tots com a ciutadans, la necessitat d’una molt ràpida adaptació dels tos el professionals del CBS per tal de poder continuar donant atenció a les persones objecte principal de la nostra </a:t>
            </a:r>
            <a:r>
              <a:rPr lang="ca-ES" sz="1200" dirty="0">
                <a:latin typeface="Tahoma" panose="020B0604030504040204" pitchFamily="34" charset="0"/>
                <a:ea typeface="Times New Roman" panose="02020603050405020304" pitchFamily="18" charset="0"/>
                <a:cs typeface="Times New Roman" panose="02020603050405020304" pitchFamily="18" charset="0"/>
              </a:rPr>
              <a:t>organització</a:t>
            </a:r>
            <a:r>
              <a:rPr lang="ca-ES" sz="1200" dirty="0">
                <a:effectLst/>
                <a:latin typeface="Tahoma" panose="020B0604030504040204" pitchFamily="34" charset="0"/>
                <a:ea typeface="Times New Roman" panose="02020603050405020304" pitchFamily="18" charset="0"/>
                <a:cs typeface="Times New Roman" panose="02020603050405020304" pitchFamily="18" charset="0"/>
              </a:rPr>
              <a:t>. Assegurar l’atenció, presencial i telefònica, cobrir les necessitats bàsiques, atendre també les necessitats relacionals i familiars  dels usuaris </a:t>
            </a:r>
            <a:r>
              <a:rPr lang="ca-ES" sz="1200" dirty="0">
                <a:latin typeface="Tahoma" panose="020B0604030504040204" pitchFamily="34" charset="0"/>
                <a:ea typeface="Times New Roman" panose="02020603050405020304" pitchFamily="18" charset="0"/>
                <a:cs typeface="Times New Roman" panose="02020603050405020304" pitchFamily="18" charset="0"/>
              </a:rPr>
              <a:t>tan</a:t>
            </a:r>
            <a:r>
              <a:rPr lang="ca-ES" sz="1200" dirty="0">
                <a:effectLst/>
                <a:latin typeface="Tahoma" panose="020B0604030504040204" pitchFamily="34" charset="0"/>
                <a:ea typeface="Times New Roman" panose="02020603050405020304" pitchFamily="18" charset="0"/>
                <a:cs typeface="Times New Roman" panose="02020603050405020304" pitchFamily="18" charset="0"/>
              </a:rPr>
              <a:t> els ja coneguts com aquells que la situació de pandèmia els va adreçar a la nostra organització va ser la principal prioritat en els primers mesos de la pandèmia, sobretot duran t el confinament. </a:t>
            </a:r>
          </a:p>
          <a:p>
            <a:pPr algn="just"/>
            <a:r>
              <a:rPr lang="ca-ES" sz="1200" dirty="0">
                <a:effectLst/>
                <a:latin typeface="Tahoma" panose="020B0604030504040204" pitchFamily="34" charset="0"/>
                <a:ea typeface="Times New Roman" panose="02020603050405020304" pitchFamily="18" charset="0"/>
                <a:cs typeface="Times New Roman" panose="02020603050405020304" pitchFamily="18" charset="0"/>
              </a:rPr>
              <a:t>La situació va generar també en l’adaptació continua en el desenvolupament dels nostres serveis i a la creació de nous serveis i projectes adaptats en cada moment però sobre tot </a:t>
            </a:r>
            <a:r>
              <a:rPr lang="ca-ES" sz="1200" dirty="0">
                <a:latin typeface="Tahoma" panose="020B0604030504040204" pitchFamily="34" charset="0"/>
                <a:ea typeface="Times New Roman" panose="02020603050405020304" pitchFamily="18" charset="0"/>
                <a:cs typeface="Times New Roman" panose="02020603050405020304" pitchFamily="18" charset="0"/>
              </a:rPr>
              <a:t>durant el</a:t>
            </a:r>
            <a:r>
              <a:rPr lang="ca-ES" sz="1200" dirty="0">
                <a:effectLst/>
                <a:latin typeface="Tahoma" panose="020B0604030504040204" pitchFamily="34" charset="0"/>
                <a:ea typeface="Times New Roman" panose="02020603050405020304" pitchFamily="18" charset="0"/>
                <a:cs typeface="Times New Roman" panose="02020603050405020304" pitchFamily="18" charset="0"/>
              </a:rPr>
              <a:t> primer semestre de l’any. </a:t>
            </a:r>
          </a:p>
          <a:p>
            <a:pPr algn="just"/>
            <a:r>
              <a:rPr lang="ca-ES" sz="1200" dirty="0">
                <a:effectLst/>
                <a:latin typeface="Tahoma" panose="020B0604030504040204" pitchFamily="34" charset="0"/>
                <a:ea typeface="Times New Roman" panose="02020603050405020304" pitchFamily="18" charset="0"/>
                <a:cs typeface="Times New Roman" panose="02020603050405020304" pitchFamily="18" charset="0"/>
              </a:rPr>
              <a:t> </a:t>
            </a:r>
          </a:p>
          <a:p>
            <a:pPr algn="just"/>
            <a:r>
              <a:rPr lang="ca-ES" sz="1200" dirty="0">
                <a:effectLst/>
                <a:latin typeface="Tahoma" panose="020B0604030504040204" pitchFamily="34" charset="0"/>
                <a:ea typeface="Times New Roman" panose="02020603050405020304" pitchFamily="18" charset="0"/>
                <a:cs typeface="Times New Roman" panose="02020603050405020304" pitchFamily="18" charset="0"/>
              </a:rPr>
              <a:t> La resta de l’any tot i que es va intentar recuperar una certa normalitat lligada en tot moment a la situació pandèmica, no va permetre fer ho plenament i va condicionar fins al  final del mateix la gestió i atenció a les persones. </a:t>
            </a:r>
          </a:p>
        </p:txBody>
      </p:sp>
      <p:sp>
        <p:nvSpPr>
          <p:cNvPr id="5"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ca-ES" sz="2400" b="1" dirty="0">
                <a:solidFill>
                  <a:schemeClr val="bg1"/>
                </a:solidFill>
                <a:effectLst>
                  <a:outerShdw blurRad="38100" dist="38100" dir="2700000" algn="tl">
                    <a:srgbClr val="000000">
                      <a:alpha val="43137"/>
                    </a:srgbClr>
                  </a:outerShdw>
                </a:effectLst>
                <a:latin typeface="+mj-lt"/>
                <a:ea typeface="+mj-ea"/>
                <a:cs typeface="+mj-cs"/>
              </a:rPr>
              <a:t>1</a:t>
            </a:r>
            <a:r>
              <a:rPr kumimoji="0" lang="ca-E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 </a:t>
            </a:r>
            <a:r>
              <a:rPr lang="ca-ES" sz="2400" b="1" dirty="0">
                <a:solidFill>
                  <a:schemeClr val="bg1"/>
                </a:solidFill>
                <a:effectLst>
                  <a:outerShdw blurRad="38100" dist="38100" dir="2700000" algn="tl">
                    <a:srgbClr val="000000">
                      <a:alpha val="43137"/>
                    </a:srgbClr>
                  </a:outerShdw>
                </a:effectLst>
                <a:latin typeface="+mj-lt"/>
                <a:ea typeface="+mj-ea"/>
                <a:cs typeface="+mj-cs"/>
              </a:rPr>
              <a:t>Presentació </a:t>
            </a:r>
            <a:r>
              <a:rPr kumimoji="0" lang="ca-E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					</a:t>
            </a:r>
            <a:br>
              <a:rPr kumimoji="0" lang="ca-ES" sz="1200" b="0"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mj-lt"/>
                <a:ea typeface="+mj-ea"/>
                <a:cs typeface="+mj-cs"/>
              </a:rPr>
            </a:br>
            <a:endParaRPr kumimoji="0" lang="ca-ES" sz="1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28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p:txBody>
      </p:sp>
      <p:sp>
        <p:nvSpPr>
          <p:cNvPr id="6" name="Rectangle 1"/>
          <p:cNvSpPr>
            <a:spLocks noChangeArrowheads="1"/>
          </p:cNvSpPr>
          <p:nvPr/>
        </p:nvSpPr>
        <p:spPr bwMode="auto">
          <a:xfrm>
            <a:off x="214290" y="371245"/>
            <a:ext cx="6286544" cy="82176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b="1" dirty="0">
              <a:solidFill>
                <a:srgbClr val="0070C0"/>
              </a:solidFill>
              <a:latin typeface="Tahoma" pitchFamily="34" charset="0"/>
              <a:ea typeface="Tahoma" pitchFamily="34" charset="0"/>
              <a:cs typeface="Tahoma" pitchFamily="34" charset="0"/>
            </a:endParaRPr>
          </a:p>
          <a:p>
            <a:pPr lvl="0" algn="just"/>
            <a:r>
              <a:rPr lang="ca-ES" sz="1200" b="1" dirty="0">
                <a:solidFill>
                  <a:srgbClr val="0070C0"/>
                </a:solidFill>
                <a:latin typeface="Tahoma" pitchFamily="34" charset="0"/>
                <a:ea typeface="Tahoma" pitchFamily="34" charset="0"/>
                <a:cs typeface="Tahoma" pitchFamily="34" charset="0"/>
              </a:rPr>
              <a:t>5.3  SERVEI D’ATENCIÓ A LES DEPENDÈNCIES  </a:t>
            </a:r>
          </a:p>
          <a:p>
            <a:pPr lvl="0"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Amb l’aprovació de la Llei de la Promoció de l’Autonomia Personal i d’Atenció a les Persones amb Dependència es reconeix un nou dret universal i subjectiu. Per tal de donar cobertura aquest dret es crea el Sistema per l’Autonomia i Atenció a les dependències que acorda el barem del grau i nivell de dependència, i que compta amb la coordinació d’equips interdisciplinaris i </a:t>
            </a:r>
            <a:r>
              <a:rPr lang="ca-ES" sz="1200" dirty="0" err="1">
                <a:latin typeface="Tahoma" pitchFamily="34" charset="0"/>
                <a:ea typeface="Tahoma" pitchFamily="34" charset="0"/>
                <a:cs typeface="Tahoma" pitchFamily="34" charset="0"/>
              </a:rPr>
              <a:t>supracomarcals</a:t>
            </a:r>
            <a:r>
              <a:rPr lang="ca-ES" sz="1200" dirty="0">
                <a:latin typeface="Tahoma" pitchFamily="34" charset="0"/>
                <a:ea typeface="Tahoma" pitchFamily="34" charset="0"/>
                <a:cs typeface="Tahoma" pitchFamily="34" charset="0"/>
              </a:rPr>
              <a:t> impulsats per la Generalitat de Catalunya. </a:t>
            </a:r>
          </a:p>
          <a:p>
            <a:pPr algn="just"/>
            <a:r>
              <a:rPr lang="ca-ES" sz="1200" dirty="0">
                <a:latin typeface="Tahoma" pitchFamily="34" charset="0"/>
                <a:ea typeface="Tahoma" pitchFamily="34" charset="0"/>
                <a:cs typeface="Tahoma" pitchFamily="34" charset="0"/>
              </a:rPr>
              <a:t> </a:t>
            </a:r>
          </a:p>
          <a:p>
            <a:pPr algn="just"/>
            <a:r>
              <a:rPr lang="ca-ES" sz="1200" dirty="0">
                <a:latin typeface="Tahoma" pitchFamily="34" charset="0"/>
                <a:ea typeface="Tahoma" pitchFamily="34" charset="0"/>
                <a:cs typeface="Tahoma" pitchFamily="34" charset="0"/>
              </a:rPr>
              <a:t>El dictamen resultat de la valoració indicarà al mateix temps la cartera de serveis i prestacions econòmiques que té dret al ciutadà en funció del grau i d’acord amb la Llei. L’aplicació d’aquests serveis i prestacions econòmiques es fan mitjançant els PIA (Pla Individual d’Atenció), que són ratificats en aquest cas pel Consorci de Benestar Social Gironès- Salt.  </a:t>
            </a:r>
          </a:p>
          <a:p>
            <a:pPr algn="just"/>
            <a:r>
              <a:rPr lang="ca-ES" sz="1200" dirty="0">
                <a:latin typeface="Tahoma" pitchFamily="34" charset="0"/>
                <a:ea typeface="Tahoma" pitchFamily="34" charset="0"/>
                <a:cs typeface="Tahoma" pitchFamily="34" charset="0"/>
              </a:rPr>
              <a:t> </a:t>
            </a:r>
          </a:p>
          <a:p>
            <a:pPr algn="just"/>
            <a:r>
              <a:rPr lang="ca-ES" sz="1200" dirty="0">
                <a:latin typeface="Tahoma" pitchFamily="34" charset="0"/>
                <a:ea typeface="Tahoma" pitchFamily="34" charset="0"/>
                <a:cs typeface="Tahoma" pitchFamily="34" charset="0"/>
              </a:rPr>
              <a:t>Aquest equip </a:t>
            </a:r>
            <a:r>
              <a:rPr lang="ca-ES" sz="1200" dirty="0" err="1">
                <a:latin typeface="Tahoma" pitchFamily="34" charset="0"/>
                <a:ea typeface="Tahoma" pitchFamily="34" charset="0"/>
                <a:cs typeface="Tahoma" pitchFamily="34" charset="0"/>
              </a:rPr>
              <a:t>supracomarcal</a:t>
            </a:r>
            <a:r>
              <a:rPr lang="ca-ES" sz="1200" dirty="0">
                <a:latin typeface="Tahoma" pitchFamily="34" charset="0"/>
                <a:ea typeface="Tahoma" pitchFamily="34" charset="0"/>
                <a:cs typeface="Tahoma" pitchFamily="34" charset="0"/>
              </a:rPr>
              <a:t> està format per dos treballadores socials que s’anomenen referents comunitàries. Tenen l’objectiu de promoure el suport i assessorament dels professionals, seguiment de la implementació de la LPAD i el desenvolupament de les persones amb dependència.</a:t>
            </a:r>
          </a:p>
          <a:p>
            <a:endParaRPr lang="ca-ES" sz="1200" dirty="0">
              <a:solidFill>
                <a:srgbClr val="FF0000"/>
              </a:solidFill>
              <a:latin typeface="Tahoma" pitchFamily="34" charset="0"/>
              <a:ea typeface="Tahoma" pitchFamily="34" charset="0"/>
              <a:cs typeface="Tahoma" pitchFamily="34" charset="0"/>
            </a:endParaRPr>
          </a:p>
          <a:p>
            <a:pPr algn="just"/>
            <a:endParaRPr lang="ca-ES" sz="1200" dirty="0">
              <a:solidFill>
                <a:srgbClr val="FF0000"/>
              </a:solidFill>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r>
              <a:rPr lang="ca-ES" sz="1200" dirty="0"/>
              <a:t> </a:t>
            </a:r>
          </a:p>
          <a:p>
            <a:pPr lvl="0" algn="just"/>
            <a:endParaRPr lang="ca-ES" sz="1200" dirty="0">
              <a:solidFill>
                <a:srgbClr val="FF0000"/>
              </a:solidFill>
              <a:latin typeface="Tahoma" pitchFamily="34" charset="0"/>
              <a:ea typeface="Tahoma" pitchFamily="34" charset="0"/>
              <a:cs typeface="Tahoma" pitchFamily="34" charset="0"/>
            </a:endParaRPr>
          </a:p>
          <a:p>
            <a:pPr lvl="0" algn="just"/>
            <a:r>
              <a:rPr lang="ca-ES" sz="1200" dirty="0">
                <a:solidFill>
                  <a:srgbClr val="FF0000"/>
                </a:solidFill>
                <a:latin typeface="Tahoma" pitchFamily="34" charset="0"/>
                <a:ea typeface="Tahoma" pitchFamily="34" charset="0"/>
                <a:cs typeface="Tahoma" pitchFamily="34" charset="0"/>
              </a:rPr>
              <a:t> </a:t>
            </a:r>
          </a:p>
          <a:p>
            <a:pPr lvl="0" algn="just"/>
            <a:endParaRPr lang="ca-ES" sz="1200" dirty="0">
              <a:latin typeface="Tahoma" pitchFamily="34" charset="0"/>
              <a:ea typeface="Tahoma" pitchFamily="34" charset="0"/>
              <a:cs typeface="Tahoma" pitchFamily="34" charset="0"/>
            </a:endParaRPr>
          </a:p>
          <a:p>
            <a:pPr lvl="0" algn="just"/>
            <a:endParaRPr lang="ca-ES" sz="1200" dirty="0">
              <a:latin typeface="Tahoma" pitchFamily="34" charset="0"/>
              <a:ea typeface="Tahoma" pitchFamily="34" charset="0"/>
              <a:cs typeface="Tahoma" pitchFamily="34" charset="0"/>
            </a:endParaRPr>
          </a:p>
          <a:p>
            <a:pPr algn="just"/>
            <a:r>
              <a:rPr lang="ca-ES" sz="1000" dirty="0">
                <a:latin typeface="Tahoma" pitchFamily="34" charset="0"/>
                <a:ea typeface="Tahoma" pitchFamily="34" charset="0"/>
                <a:cs typeface="Tahoma" pitchFamily="34" charset="0"/>
              </a:rPr>
              <a:t>* Dades acumulatives</a:t>
            </a: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 </a:t>
            </a:r>
            <a:endParaRPr lang="ca-ES" sz="1200" b="1"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28277025"/>
              </p:ext>
            </p:extLst>
          </p:nvPr>
        </p:nvGraphicFramePr>
        <p:xfrm>
          <a:off x="1071546" y="4429124"/>
          <a:ext cx="4572001" cy="2473846"/>
        </p:xfrm>
        <a:graphic>
          <a:graphicData uri="http://schemas.openxmlformats.org/drawingml/2006/table">
            <a:tbl>
              <a:tblPr/>
              <a:tblGrid>
                <a:gridCol w="1370165">
                  <a:extLst>
                    <a:ext uri="{9D8B030D-6E8A-4147-A177-3AD203B41FA5}">
                      <a16:colId xmlns:a16="http://schemas.microsoft.com/office/drawing/2014/main" val="20000"/>
                    </a:ext>
                  </a:extLst>
                </a:gridCol>
                <a:gridCol w="935709">
                  <a:extLst>
                    <a:ext uri="{9D8B030D-6E8A-4147-A177-3AD203B41FA5}">
                      <a16:colId xmlns:a16="http://schemas.microsoft.com/office/drawing/2014/main" val="20001"/>
                    </a:ext>
                  </a:extLst>
                </a:gridCol>
                <a:gridCol w="1330418">
                  <a:extLst>
                    <a:ext uri="{9D8B030D-6E8A-4147-A177-3AD203B41FA5}">
                      <a16:colId xmlns:a16="http://schemas.microsoft.com/office/drawing/2014/main" val="20002"/>
                    </a:ext>
                  </a:extLst>
                </a:gridCol>
                <a:gridCol w="935709">
                  <a:extLst>
                    <a:ext uri="{9D8B030D-6E8A-4147-A177-3AD203B41FA5}">
                      <a16:colId xmlns:a16="http://schemas.microsoft.com/office/drawing/2014/main" val="20003"/>
                    </a:ext>
                  </a:extLst>
                </a:gridCol>
              </a:tblGrid>
              <a:tr h="304800">
                <a:tc>
                  <a:txBody>
                    <a:bodyPr/>
                    <a:lstStyle/>
                    <a:p>
                      <a:pPr algn="ctr">
                        <a:spcAft>
                          <a:spcPts val="0"/>
                        </a:spcAft>
                      </a:pPr>
                      <a:r>
                        <a:rPr lang="ca-ES" sz="800" b="1" dirty="0">
                          <a:solidFill>
                            <a:srgbClr val="000000"/>
                          </a:solidFill>
                          <a:latin typeface="Tahoma"/>
                          <a:ea typeface="Times New Roman"/>
                          <a:cs typeface="Times New Roman"/>
                        </a:rPr>
                        <a:t>MUNICIPIS</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ca-ES" sz="800" b="1" dirty="0">
                          <a:solidFill>
                            <a:srgbClr val="000000"/>
                          </a:solidFill>
                          <a:latin typeface="Tahoma"/>
                          <a:ea typeface="Times New Roman"/>
                          <a:cs typeface="Times New Roman"/>
                        </a:rPr>
                        <a:t>NÚM. PIA</a:t>
                      </a:r>
                      <a:endParaRPr lang="ca-ES" sz="1000" dirty="0">
                        <a:latin typeface="Arial"/>
                        <a:ea typeface="Times New Roman"/>
                        <a:cs typeface="Times New Roman"/>
                      </a:endParaRPr>
                    </a:p>
                    <a:p>
                      <a:pPr algn="ctr">
                        <a:spcAft>
                          <a:spcPts val="0"/>
                        </a:spcAft>
                      </a:pPr>
                      <a:r>
                        <a:rPr lang="ca-ES" sz="800" b="1" dirty="0">
                          <a:solidFill>
                            <a:srgbClr val="000000"/>
                          </a:solidFill>
                          <a:latin typeface="Tahoma"/>
                          <a:ea typeface="Times New Roman"/>
                          <a:cs typeface="Times New Roman"/>
                        </a:rPr>
                        <a:t>REALITZATS *</a:t>
                      </a:r>
                      <a:endParaRPr lang="ca-ES" sz="1000" dirty="0">
                        <a:latin typeface="Arial"/>
                        <a:ea typeface="Times New Roman"/>
                        <a:cs typeface="Times New Roman"/>
                      </a:endParaRP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spcAft>
                          <a:spcPts val="0"/>
                        </a:spcAft>
                      </a:pPr>
                      <a:r>
                        <a:rPr lang="ca-ES" sz="800" b="1">
                          <a:solidFill>
                            <a:srgbClr val="000000"/>
                          </a:solidFill>
                          <a:latin typeface="Tahoma"/>
                          <a:ea typeface="Times New Roman"/>
                          <a:cs typeface="Times New Roman"/>
                        </a:rPr>
                        <a:t>MUNICIPIS</a:t>
                      </a:r>
                      <a:endParaRPr lang="ca-ES" sz="100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ca-ES" sz="800" b="1" dirty="0">
                          <a:solidFill>
                            <a:srgbClr val="000000"/>
                          </a:solidFill>
                          <a:latin typeface="Tahoma"/>
                          <a:ea typeface="Times New Roman"/>
                          <a:cs typeface="Times New Roman"/>
                        </a:rPr>
                        <a:t>NÚM. PIA</a:t>
                      </a:r>
                      <a:endParaRPr lang="ca-ES" sz="1000" dirty="0">
                        <a:latin typeface="Arial"/>
                        <a:ea typeface="Times New Roman"/>
                        <a:cs typeface="Times New Roman"/>
                      </a:endParaRPr>
                    </a:p>
                    <a:p>
                      <a:pPr algn="ctr">
                        <a:spcAft>
                          <a:spcPts val="0"/>
                        </a:spcAft>
                      </a:pPr>
                      <a:r>
                        <a:rPr lang="ca-ES" sz="800" b="1" dirty="0">
                          <a:solidFill>
                            <a:srgbClr val="000000"/>
                          </a:solidFill>
                          <a:latin typeface="Tahoma"/>
                          <a:ea typeface="Times New Roman"/>
                          <a:cs typeface="Times New Roman"/>
                        </a:rPr>
                        <a:t>REALITZATS *</a:t>
                      </a:r>
                      <a:endParaRPr lang="ca-ES" sz="1000" dirty="0">
                        <a:latin typeface="Arial"/>
                        <a:ea typeface="Times New Roman"/>
                        <a:cs typeface="Times New Roman"/>
                      </a:endParaRP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extLst>
                  <a:ext uri="{0D108BD9-81ED-4DB2-BD59-A6C34878D82A}">
                    <a16:rowId xmlns:a16="http://schemas.microsoft.com/office/drawing/2014/main" val="10000"/>
                  </a:ext>
                </a:extLst>
              </a:tr>
              <a:tr h="165353">
                <a:tc>
                  <a:txBody>
                    <a:bodyPr/>
                    <a:lstStyle/>
                    <a:p>
                      <a:pPr algn="l">
                        <a:spcAft>
                          <a:spcPts val="0"/>
                        </a:spcAft>
                      </a:pPr>
                      <a:r>
                        <a:rPr lang="ca-ES" sz="800">
                          <a:solidFill>
                            <a:srgbClr val="000000"/>
                          </a:solidFill>
                          <a:latin typeface="Tahoma"/>
                          <a:ea typeface="Times New Roman"/>
                          <a:cs typeface="Times New Roman"/>
                        </a:rPr>
                        <a:t>AIGUAVIVA </a:t>
                      </a:r>
                      <a:endParaRPr lang="ca-ES" sz="100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34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MADREMANYA</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5353">
                <a:tc>
                  <a:txBody>
                    <a:bodyPr/>
                    <a:lstStyle/>
                    <a:p>
                      <a:pPr algn="l">
                        <a:spcAft>
                          <a:spcPts val="0"/>
                        </a:spcAft>
                      </a:pPr>
                      <a:r>
                        <a:rPr lang="ca-ES" sz="800" dirty="0">
                          <a:solidFill>
                            <a:srgbClr val="000000"/>
                          </a:solidFill>
                          <a:latin typeface="Tahoma"/>
                          <a:ea typeface="Times New Roman"/>
                          <a:cs typeface="Times New Roman"/>
                        </a:rPr>
                        <a:t>BESCANÓ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355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QUART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135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5353">
                <a:tc>
                  <a:txBody>
                    <a:bodyPr/>
                    <a:lstStyle/>
                    <a:p>
                      <a:pPr algn="l">
                        <a:spcAft>
                          <a:spcPts val="0"/>
                        </a:spcAft>
                      </a:pPr>
                      <a:r>
                        <a:rPr lang="ca-ES" sz="800" dirty="0">
                          <a:solidFill>
                            <a:srgbClr val="000000"/>
                          </a:solidFill>
                          <a:latin typeface="Tahoma"/>
                          <a:ea typeface="Times New Roman"/>
                          <a:cs typeface="Times New Roman"/>
                        </a:rPr>
                        <a:t>BORDILS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92</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SALT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1.717</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3069">
                <a:tc>
                  <a:txBody>
                    <a:bodyPr/>
                    <a:lstStyle/>
                    <a:p>
                      <a:pPr algn="l">
                        <a:spcAft>
                          <a:spcPts val="0"/>
                        </a:spcAft>
                      </a:pPr>
                      <a:r>
                        <a:rPr lang="ca-ES" sz="800" dirty="0">
                          <a:solidFill>
                            <a:srgbClr val="000000"/>
                          </a:solidFill>
                          <a:latin typeface="Tahoma"/>
                          <a:ea typeface="Times New Roman"/>
                          <a:cs typeface="Times New Roman"/>
                        </a:rPr>
                        <a:t>CAMPLLONG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34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ANDREU SALOU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10</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5353">
                <a:tc>
                  <a:txBody>
                    <a:bodyPr/>
                    <a:lstStyle/>
                    <a:p>
                      <a:pPr algn="l">
                        <a:spcAft>
                          <a:spcPts val="0"/>
                        </a:spcAft>
                      </a:pPr>
                      <a:r>
                        <a:rPr lang="ca-ES" sz="800" dirty="0">
                          <a:solidFill>
                            <a:srgbClr val="000000"/>
                          </a:solidFill>
                          <a:latin typeface="Tahoma"/>
                          <a:ea typeface="Times New Roman"/>
                          <a:cs typeface="Times New Roman"/>
                        </a:rPr>
                        <a:t>CANET D'ADRI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48</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SANT GREGORI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344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65353">
                <a:tc>
                  <a:txBody>
                    <a:bodyPr/>
                    <a:lstStyle/>
                    <a:p>
                      <a:pPr algn="l">
                        <a:spcAft>
                          <a:spcPts val="0"/>
                        </a:spcAft>
                      </a:pPr>
                      <a:r>
                        <a:rPr lang="ca-ES" sz="800" dirty="0">
                          <a:solidFill>
                            <a:srgbClr val="000000"/>
                          </a:solidFill>
                          <a:latin typeface="Tahoma"/>
                          <a:ea typeface="Times New Roman"/>
                          <a:cs typeface="Times New Roman"/>
                        </a:rPr>
                        <a:t>CASSÀ DE LA SELVA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597</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JOAN MOLLET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45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65353">
                <a:tc>
                  <a:txBody>
                    <a:bodyPr/>
                    <a:lstStyle/>
                    <a:p>
                      <a:pPr algn="l">
                        <a:spcAft>
                          <a:spcPts val="0"/>
                        </a:spcAft>
                      </a:pPr>
                      <a:r>
                        <a:rPr lang="ca-ES" sz="800" dirty="0">
                          <a:solidFill>
                            <a:srgbClr val="000000"/>
                          </a:solidFill>
                          <a:latin typeface="Tahoma"/>
                          <a:ea typeface="Times New Roman"/>
                          <a:cs typeface="Times New Roman"/>
                        </a:rPr>
                        <a:t>CELRÀ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295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JORDI DESVALLS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65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65353">
                <a:tc>
                  <a:txBody>
                    <a:bodyPr/>
                    <a:lstStyle/>
                    <a:p>
                      <a:pPr algn="l">
                        <a:spcAft>
                          <a:spcPts val="0"/>
                        </a:spcAft>
                      </a:pPr>
                      <a:r>
                        <a:rPr lang="ca-ES" sz="800" dirty="0">
                          <a:solidFill>
                            <a:srgbClr val="000000"/>
                          </a:solidFill>
                          <a:latin typeface="Tahoma"/>
                          <a:ea typeface="Times New Roman"/>
                          <a:cs typeface="Times New Roman"/>
                        </a:rPr>
                        <a:t>CERVIÀ DE TER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76</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JULIÀ DE RAMIS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198</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65353">
                <a:tc>
                  <a:txBody>
                    <a:bodyPr/>
                    <a:lstStyle/>
                    <a:p>
                      <a:pPr algn="l">
                        <a:spcAft>
                          <a:spcPts val="0"/>
                        </a:spcAft>
                      </a:pPr>
                      <a:r>
                        <a:rPr lang="ca-ES" sz="800" dirty="0">
                          <a:solidFill>
                            <a:srgbClr val="000000"/>
                          </a:solidFill>
                          <a:latin typeface="Tahoma"/>
                          <a:ea typeface="Times New Roman"/>
                          <a:cs typeface="Times New Roman"/>
                        </a:rPr>
                        <a:t>FLAÇÀ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107</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MARTÍ  DE LLÉMENA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24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65353">
                <a:tc>
                  <a:txBody>
                    <a:bodyPr/>
                    <a:lstStyle/>
                    <a:p>
                      <a:pPr algn="l">
                        <a:spcAft>
                          <a:spcPts val="0"/>
                        </a:spcAft>
                      </a:pPr>
                      <a:r>
                        <a:rPr lang="ca-ES" sz="800" dirty="0">
                          <a:solidFill>
                            <a:srgbClr val="000000"/>
                          </a:solidFill>
                          <a:latin typeface="Tahoma"/>
                          <a:ea typeface="Times New Roman"/>
                          <a:cs typeface="Times New Roman"/>
                        </a:rPr>
                        <a:t>FORNELLS SELVA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101</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err="1">
                          <a:solidFill>
                            <a:srgbClr val="000000"/>
                          </a:solidFill>
                          <a:latin typeface="Tahoma"/>
                          <a:ea typeface="Times New Roman"/>
                          <a:cs typeface="Times New Roman"/>
                        </a:rPr>
                        <a:t>ST</a:t>
                      </a:r>
                      <a:r>
                        <a:rPr lang="ca-ES" sz="800" dirty="0">
                          <a:solidFill>
                            <a:srgbClr val="000000"/>
                          </a:solidFill>
                          <a:latin typeface="Tahoma"/>
                          <a:ea typeface="Times New Roman"/>
                          <a:cs typeface="Times New Roman"/>
                        </a:rPr>
                        <a:t> MARTÍ VELL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17</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77094">
                <a:tc>
                  <a:txBody>
                    <a:bodyPr/>
                    <a:lstStyle/>
                    <a:p>
                      <a:pPr algn="l">
                        <a:spcAft>
                          <a:spcPts val="0"/>
                        </a:spcAft>
                      </a:pPr>
                      <a:r>
                        <a:rPr lang="ca-ES" sz="800" dirty="0">
                          <a:solidFill>
                            <a:srgbClr val="000000"/>
                          </a:solidFill>
                          <a:latin typeface="Tahoma"/>
                          <a:ea typeface="Times New Roman"/>
                          <a:cs typeface="Times New Roman"/>
                        </a:rPr>
                        <a:t>JUIÀ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30</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SARRIÀ DE TER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414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65353">
                <a:tc>
                  <a:txBody>
                    <a:bodyPr/>
                    <a:lstStyle/>
                    <a:p>
                      <a:pPr algn="l">
                        <a:spcAft>
                          <a:spcPts val="0"/>
                        </a:spcAft>
                      </a:pPr>
                      <a:r>
                        <a:rPr lang="ca-ES" sz="800" dirty="0">
                          <a:solidFill>
                            <a:srgbClr val="000000"/>
                          </a:solidFill>
                          <a:latin typeface="Tahoma"/>
                          <a:ea typeface="Times New Roman"/>
                          <a:cs typeface="Times New Roman"/>
                        </a:rPr>
                        <a:t>LLAGOSTERA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565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VILABLAREIX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84</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65353">
                <a:tc>
                  <a:txBody>
                    <a:bodyPr/>
                    <a:lstStyle/>
                    <a:p>
                      <a:pPr algn="l">
                        <a:spcAft>
                          <a:spcPts val="0"/>
                        </a:spcAft>
                      </a:pPr>
                      <a:r>
                        <a:rPr lang="ca-ES" sz="800" dirty="0">
                          <a:solidFill>
                            <a:srgbClr val="000000"/>
                          </a:solidFill>
                          <a:latin typeface="Tahoma"/>
                          <a:ea typeface="Times New Roman"/>
                          <a:cs typeface="Times New Roman"/>
                        </a:rPr>
                        <a:t>LLAMBILLES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28</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800" dirty="0">
                          <a:solidFill>
                            <a:srgbClr val="000000"/>
                          </a:solidFill>
                          <a:latin typeface="Tahoma"/>
                          <a:ea typeface="Times New Roman"/>
                          <a:cs typeface="Times New Roman"/>
                        </a:rPr>
                        <a:t>VILADASENS </a:t>
                      </a:r>
                      <a:endParaRPr lang="ca-ES" sz="1000" dirty="0">
                        <a:latin typeface="Arial"/>
                        <a:ea typeface="Times New Roman"/>
                        <a:cs typeface="Times New Roman"/>
                      </a:endParaRPr>
                    </a:p>
                  </a:txBody>
                  <a:tcPr marL="38582" marR="3858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a:spcAft>
                          <a:spcPts val="0"/>
                        </a:spcAft>
                      </a:pPr>
                      <a:r>
                        <a:rPr lang="ca-ES" sz="1000" dirty="0">
                          <a:latin typeface="Arial"/>
                          <a:ea typeface="Times New Roman"/>
                          <a:cs typeface="Times New Roman"/>
                        </a:rPr>
                        <a:t>15</a:t>
                      </a:r>
                    </a:p>
                  </a:txBody>
                  <a:tcPr marL="38582" marR="3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29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714348"/>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p:txBody>
      </p:sp>
      <p:sp>
        <p:nvSpPr>
          <p:cNvPr id="6" name="Rectangle 1"/>
          <p:cNvSpPr>
            <a:spLocks noChangeArrowheads="1"/>
          </p:cNvSpPr>
          <p:nvPr/>
        </p:nvSpPr>
        <p:spPr bwMode="auto">
          <a:xfrm>
            <a:off x="116632" y="879928"/>
            <a:ext cx="6286544" cy="76790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ca-ES" sz="1200" b="1" dirty="0">
                <a:solidFill>
                  <a:srgbClr val="0070C0"/>
                </a:solidFill>
                <a:latin typeface="Tahoma" pitchFamily="34" charset="0"/>
                <a:ea typeface="Tahoma" pitchFamily="34" charset="0"/>
                <a:cs typeface="Tahoma" pitchFamily="34" charset="0"/>
              </a:rPr>
              <a:t>5.4.  PROGRAMA DE SUPORT A L’AUTONOMIA</a:t>
            </a:r>
          </a:p>
          <a:p>
            <a:pPr lvl="0" algn="just"/>
            <a:endParaRPr lang="ca-ES" sz="1200" dirty="0">
              <a:latin typeface="Tahoma" panose="020B0604030504040204" pitchFamily="34" charset="0"/>
              <a:ea typeface="Tahoma" panose="020B0604030504040204" pitchFamily="34" charset="0"/>
              <a:cs typeface="Tahoma" panose="020B0604030504040204" pitchFamily="34" charset="0"/>
            </a:endParaRPr>
          </a:p>
          <a:p>
            <a:pPr algn="just">
              <a:spcBef>
                <a:spcPts val="1000"/>
              </a:spcBef>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Servei de Teràpia Ocupacional</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 pandèmia ens ha fet veure la importància d’estar actius i poder relacionar-nos. També ha visualitzat la poca capacitat de les persones cuidadores a adaptar-se a les capacitats de les persones i ser capaços de crear nous hàbits, rutines, activitats,…. durant el dia a dia de les persones amb diversitat. Estem tant automatitzats que sembla que si no sortim, no podem mantenir l’autonomia d’aquestes.</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Durant aquest any el servei s s'ha tingut que adaptar a les noves necessitats i restriccions que han aparegut. Treballar i fomentar l’autonomia a través de les motivacions i les pors de les persones, familiars i/o cuidadores ha estat tot un repte esgotador.</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Durant el confinament es van anul·lar les visites domiciliaries i van passar a ser telefòniques i telemàtiques. Les famílies podien contactar a través de videoconferència o passar vídeos de la situació de la persona i domicili. A partir d’aquí es realitzava la formació a les cuidadores i es donaven  tècniques per potenciar l’autonomia de la persona.</a:t>
            </a:r>
          </a:p>
          <a:p>
            <a:pPr algn="just">
              <a:spcBef>
                <a:spcPts val="1000"/>
              </a:spcBef>
            </a:pPr>
            <a:r>
              <a:rPr lang="ca-ES" sz="1200" b="0" dirty="0">
                <a:solidFill>
                  <a:srgbClr val="000000"/>
                </a:solidFill>
                <a:effectLst/>
                <a:latin typeface="Tahoma" panose="020B0604030504040204" pitchFamily="34" charset="0"/>
                <a:ea typeface="Tahoma" panose="020B0604030504040204" pitchFamily="34" charset="0"/>
                <a:cs typeface="Tahoma" panose="020B0604030504040204" pitchFamily="34" charset="0"/>
              </a:rPr>
              <a:t>En altres casos es feien arribar vídeos, documents i fotos de tècniques funcionals i activitats </a:t>
            </a:r>
            <a:r>
              <a:rPr lang="ca-ES" sz="1200" b="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psicoestimulatives</a:t>
            </a:r>
            <a:r>
              <a:rPr lang="ca-ES" sz="1200" b="0" dirty="0">
                <a:solidFill>
                  <a:srgbClr val="000000"/>
                </a:solidFill>
                <a:effectLst/>
                <a:latin typeface="Tahoma" panose="020B0604030504040204" pitchFamily="34" charset="0"/>
                <a:ea typeface="Tahoma" panose="020B0604030504040204" pitchFamily="34" charset="0"/>
                <a:cs typeface="Tahoma" panose="020B0604030504040204" pitchFamily="34" charset="0"/>
              </a:rPr>
              <a:t> per mantenir les capacitats actives i evitar deteriorament o complicacions de les malalties prèvies</a:t>
            </a:r>
            <a:endPar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El tancament dels centres de dia va crear una mancances de cuidadors experimentades i el desbordament emocional dels familiars</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spcBef>
                <a:spcPts val="1000"/>
              </a:spcBef>
            </a:pPr>
            <a:r>
              <a:rPr lang="ca-ES" sz="1200" b="0" dirty="0">
                <a:solidFill>
                  <a:srgbClr val="000000"/>
                </a:solidFill>
                <a:effectLst/>
                <a:latin typeface="Tahoma" panose="020B0604030504040204" pitchFamily="34" charset="0"/>
                <a:ea typeface="Tahoma" panose="020B0604030504040204" pitchFamily="34" charset="0"/>
                <a:cs typeface="Tahoma" panose="020B0604030504040204" pitchFamily="34" charset="0"/>
              </a:rPr>
              <a:t>En tot moment s'ha continuat amb una atenció personalitzada encara que suposes varies trucades o doble intervenció per poder realitzar la valoració familiar per un costat i la intervenció per l'altre.</a:t>
            </a:r>
            <a:endPar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També s'ha donat un increment de l'atenció a persones joves amb patologies cardiovasculars, ictus,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neurodegeneratives</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o processos terminals que han quedat aïllades de recursos rehabilitadors i/o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habilitadors</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i que han vist una davallada en les seves capacitats i procés de recuperació.</a:t>
            </a:r>
          </a:p>
          <a:p>
            <a:pPr algn="just"/>
            <a:endPar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endParaRPr>
          </a:p>
          <a:p>
            <a:pPr algn="just"/>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Servei de productes de suport</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tabLst>
                <a:tab pos="866775" algn="l"/>
              </a:tabLst>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servei de préstec ha continuat i la única variant és el mitjà de fer arribar el contracte i  lliurament del material en casos de positius. Van decidir continuar lliurant però sense entrar als domicilis i no retirar fins passar a el temps estipulat d’aïllament.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S’han augmentat les mesures de seguretat en la neteja  i el transport. També s’ha incrementat el període de quarantena abans de tornar a donar-se en préstec.</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30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714348"/>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p:txBody>
      </p:sp>
      <p:graphicFrame>
        <p:nvGraphicFramePr>
          <p:cNvPr id="3" name="Taula 2">
            <a:extLst>
              <a:ext uri="{FF2B5EF4-FFF2-40B4-BE49-F238E27FC236}">
                <a16:creationId xmlns:a16="http://schemas.microsoft.com/office/drawing/2014/main" id="{05089B6A-80DD-4C14-B303-4C46F9860E52}"/>
              </a:ext>
            </a:extLst>
          </p:cNvPr>
          <p:cNvGraphicFramePr>
            <a:graphicFrameLocks noGrp="1"/>
          </p:cNvGraphicFramePr>
          <p:nvPr>
            <p:extLst>
              <p:ext uri="{D42A27DB-BD31-4B8C-83A1-F6EECF244321}">
                <p14:modId xmlns:p14="http://schemas.microsoft.com/office/powerpoint/2010/main" val="4180099390"/>
              </p:ext>
            </p:extLst>
          </p:nvPr>
        </p:nvGraphicFramePr>
        <p:xfrm>
          <a:off x="620688" y="899592"/>
          <a:ext cx="5143500" cy="5934075"/>
        </p:xfrm>
        <a:graphic>
          <a:graphicData uri="http://schemas.openxmlformats.org/drawingml/2006/table">
            <a:tbl>
              <a:tblPr firstRow="1" firstCol="1" bandRow="1">
                <a:tableStyleId>{5C22544A-7EE6-4342-B048-85BDC9FD1C3A}</a:tableStyleId>
              </a:tblPr>
              <a:tblGrid>
                <a:gridCol w="2334661">
                  <a:extLst>
                    <a:ext uri="{9D8B030D-6E8A-4147-A177-3AD203B41FA5}">
                      <a16:colId xmlns:a16="http://schemas.microsoft.com/office/drawing/2014/main" val="554251723"/>
                    </a:ext>
                  </a:extLst>
                </a:gridCol>
                <a:gridCol w="1369142">
                  <a:extLst>
                    <a:ext uri="{9D8B030D-6E8A-4147-A177-3AD203B41FA5}">
                      <a16:colId xmlns:a16="http://schemas.microsoft.com/office/drawing/2014/main" val="3558067021"/>
                    </a:ext>
                  </a:extLst>
                </a:gridCol>
                <a:gridCol w="1439697">
                  <a:extLst>
                    <a:ext uri="{9D8B030D-6E8A-4147-A177-3AD203B41FA5}">
                      <a16:colId xmlns:a16="http://schemas.microsoft.com/office/drawing/2014/main" val="685657326"/>
                    </a:ext>
                  </a:extLst>
                </a:gridCol>
              </a:tblGrid>
              <a:tr h="581025">
                <a:tc>
                  <a:txBody>
                    <a:bodyPr/>
                    <a:lstStyle/>
                    <a:p>
                      <a:pPr algn="ctr">
                        <a:lnSpc>
                          <a:spcPts val="1400"/>
                        </a:lnSpc>
                      </a:pPr>
                      <a:r>
                        <a:rPr lang="es-ES_tradnl" sz="1200" dirty="0">
                          <a:effectLst/>
                        </a:rPr>
                        <a:t>POBLACIONS</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ts val="1400"/>
                        </a:lnSpc>
                      </a:pPr>
                      <a:r>
                        <a:rPr lang="es-ES_tradnl" sz="1200">
                          <a:effectLst/>
                        </a:rPr>
                        <a:t>Derivacions Seguiments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ts val="1400"/>
                        </a:lnSpc>
                      </a:pPr>
                      <a:r>
                        <a:rPr lang="es-ES_tradnl" sz="1200">
                          <a:effectLst/>
                        </a:rPr>
                        <a:t>Intervencions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081120083"/>
                  </a:ext>
                </a:extLst>
              </a:tr>
              <a:tr h="190500">
                <a:tc>
                  <a:txBody>
                    <a:bodyPr/>
                    <a:lstStyle/>
                    <a:p>
                      <a:pPr algn="just">
                        <a:lnSpc>
                          <a:spcPts val="1400"/>
                        </a:lnSpc>
                      </a:pPr>
                      <a:r>
                        <a:rPr lang="es-ES_tradnl" sz="1200">
                          <a:effectLst/>
                        </a:rPr>
                        <a:t>SALT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81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108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999276801"/>
                  </a:ext>
                </a:extLst>
              </a:tr>
              <a:tr h="190500">
                <a:tc>
                  <a:txBody>
                    <a:bodyPr/>
                    <a:lstStyle/>
                    <a:p>
                      <a:pPr algn="just">
                        <a:lnSpc>
                          <a:spcPts val="1400"/>
                        </a:lnSpc>
                      </a:pPr>
                      <a:r>
                        <a:rPr lang="es-ES_tradnl" sz="1200">
                          <a:effectLst/>
                        </a:rPr>
                        <a:t>AIGUAVIVA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8</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12</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464061647"/>
                  </a:ext>
                </a:extLst>
              </a:tr>
              <a:tr h="190500">
                <a:tc>
                  <a:txBody>
                    <a:bodyPr/>
                    <a:lstStyle/>
                    <a:p>
                      <a:pPr algn="just">
                        <a:lnSpc>
                          <a:spcPts val="1400"/>
                        </a:lnSpc>
                      </a:pPr>
                      <a:r>
                        <a:rPr lang="es-ES_tradnl" sz="1200">
                          <a:effectLst/>
                        </a:rPr>
                        <a:t>BESCANO</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29</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834305572"/>
                  </a:ext>
                </a:extLst>
              </a:tr>
              <a:tr h="190500">
                <a:tc>
                  <a:txBody>
                    <a:bodyPr/>
                    <a:lstStyle/>
                    <a:p>
                      <a:pPr algn="just">
                        <a:lnSpc>
                          <a:spcPts val="1400"/>
                        </a:lnSpc>
                      </a:pPr>
                      <a:r>
                        <a:rPr lang="es-ES_tradnl" sz="1200">
                          <a:effectLst/>
                        </a:rPr>
                        <a:t>BORDILS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9</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98512995"/>
                  </a:ext>
                </a:extLst>
              </a:tr>
              <a:tr h="190500">
                <a:tc>
                  <a:txBody>
                    <a:bodyPr/>
                    <a:lstStyle/>
                    <a:p>
                      <a:pPr algn="just">
                        <a:lnSpc>
                          <a:spcPts val="1400"/>
                        </a:lnSpc>
                      </a:pPr>
                      <a:r>
                        <a:rPr lang="es-ES_tradnl" sz="1200">
                          <a:effectLst/>
                        </a:rPr>
                        <a:t>CAMPLLONG</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5</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511335122"/>
                  </a:ext>
                </a:extLst>
              </a:tr>
              <a:tr h="190500">
                <a:tc>
                  <a:txBody>
                    <a:bodyPr/>
                    <a:lstStyle/>
                    <a:p>
                      <a:pPr algn="just">
                        <a:lnSpc>
                          <a:spcPts val="1400"/>
                        </a:lnSpc>
                      </a:pPr>
                      <a:r>
                        <a:rPr lang="es-ES_tradnl" sz="1200">
                          <a:effectLst/>
                        </a:rPr>
                        <a:t>CANET D'ADRI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937370485"/>
                  </a:ext>
                </a:extLst>
              </a:tr>
              <a:tr h="190500">
                <a:tc>
                  <a:txBody>
                    <a:bodyPr/>
                    <a:lstStyle/>
                    <a:p>
                      <a:pPr algn="just">
                        <a:lnSpc>
                          <a:spcPts val="1400"/>
                        </a:lnSpc>
                      </a:pPr>
                      <a:r>
                        <a:rPr lang="es-ES_tradnl" sz="1200">
                          <a:effectLst/>
                        </a:rPr>
                        <a:t>CASSA DE LA SELVA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31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44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233323776"/>
                  </a:ext>
                </a:extLst>
              </a:tr>
              <a:tr h="190500">
                <a:tc>
                  <a:txBody>
                    <a:bodyPr/>
                    <a:lstStyle/>
                    <a:p>
                      <a:pPr algn="just">
                        <a:lnSpc>
                          <a:spcPts val="1400"/>
                        </a:lnSpc>
                      </a:pPr>
                      <a:r>
                        <a:rPr lang="es-ES_tradnl" sz="1200">
                          <a:effectLst/>
                        </a:rPr>
                        <a:t>CELRÀ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15</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429213790"/>
                  </a:ext>
                </a:extLst>
              </a:tr>
              <a:tr h="190500">
                <a:tc>
                  <a:txBody>
                    <a:bodyPr/>
                    <a:lstStyle/>
                    <a:p>
                      <a:pPr algn="just">
                        <a:lnSpc>
                          <a:spcPts val="1400"/>
                        </a:lnSpc>
                      </a:pPr>
                      <a:r>
                        <a:rPr lang="es-ES_tradnl" sz="1200">
                          <a:effectLst/>
                        </a:rPr>
                        <a:t>CERVIÀ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510340413"/>
                  </a:ext>
                </a:extLst>
              </a:tr>
              <a:tr h="190500">
                <a:tc>
                  <a:txBody>
                    <a:bodyPr/>
                    <a:lstStyle/>
                    <a:p>
                      <a:pPr algn="just">
                        <a:lnSpc>
                          <a:spcPts val="1400"/>
                        </a:lnSpc>
                      </a:pPr>
                      <a:r>
                        <a:rPr lang="es-ES_tradnl" sz="1200">
                          <a:effectLst/>
                        </a:rPr>
                        <a:t>FLAÇA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7</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989003252"/>
                  </a:ext>
                </a:extLst>
              </a:tr>
              <a:tr h="190500">
                <a:tc>
                  <a:txBody>
                    <a:bodyPr/>
                    <a:lstStyle/>
                    <a:p>
                      <a:pPr algn="just">
                        <a:lnSpc>
                          <a:spcPts val="1400"/>
                        </a:lnSpc>
                      </a:pPr>
                      <a:r>
                        <a:rPr lang="es-ES_tradnl" sz="1200">
                          <a:effectLst/>
                        </a:rPr>
                        <a:t>FORNELLS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747873099"/>
                  </a:ext>
                </a:extLst>
              </a:tr>
              <a:tr h="190500">
                <a:tc>
                  <a:txBody>
                    <a:bodyPr/>
                    <a:lstStyle/>
                    <a:p>
                      <a:pPr algn="just">
                        <a:lnSpc>
                          <a:spcPts val="1400"/>
                        </a:lnSpc>
                      </a:pPr>
                      <a:r>
                        <a:rPr lang="es-ES_tradnl" sz="1200">
                          <a:effectLst/>
                        </a:rPr>
                        <a:t>JUIÀ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734630652"/>
                  </a:ext>
                </a:extLst>
              </a:tr>
              <a:tr h="190500">
                <a:tc>
                  <a:txBody>
                    <a:bodyPr/>
                    <a:lstStyle/>
                    <a:p>
                      <a:pPr algn="just">
                        <a:lnSpc>
                          <a:spcPts val="1400"/>
                        </a:lnSpc>
                      </a:pPr>
                      <a:r>
                        <a:rPr lang="es-ES_tradnl" sz="1200">
                          <a:effectLst/>
                        </a:rPr>
                        <a:t>LLAGOSTERA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31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263426407"/>
                  </a:ext>
                </a:extLst>
              </a:tr>
              <a:tr h="190500">
                <a:tc>
                  <a:txBody>
                    <a:bodyPr/>
                    <a:lstStyle/>
                    <a:p>
                      <a:pPr algn="just">
                        <a:lnSpc>
                          <a:spcPts val="1400"/>
                        </a:lnSpc>
                      </a:pPr>
                      <a:r>
                        <a:rPr lang="es-ES_tradnl" sz="1200">
                          <a:effectLst/>
                        </a:rPr>
                        <a:t>LLAMBILLES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5</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804696595"/>
                  </a:ext>
                </a:extLst>
              </a:tr>
              <a:tr h="190500">
                <a:tc>
                  <a:txBody>
                    <a:bodyPr/>
                    <a:lstStyle/>
                    <a:p>
                      <a:pPr algn="just">
                        <a:lnSpc>
                          <a:spcPts val="1400"/>
                        </a:lnSpc>
                      </a:pPr>
                      <a:r>
                        <a:rPr lang="es-ES_tradnl" sz="1200">
                          <a:effectLst/>
                        </a:rPr>
                        <a:t>MADREMANYA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880763722"/>
                  </a:ext>
                </a:extLst>
              </a:tr>
              <a:tr h="190500">
                <a:tc>
                  <a:txBody>
                    <a:bodyPr/>
                    <a:lstStyle/>
                    <a:p>
                      <a:pPr algn="just">
                        <a:lnSpc>
                          <a:spcPts val="1400"/>
                        </a:lnSpc>
                      </a:pPr>
                      <a:r>
                        <a:rPr lang="es-ES_tradnl" sz="1200">
                          <a:effectLst/>
                        </a:rPr>
                        <a:t>QUART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5</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609017202"/>
                  </a:ext>
                </a:extLst>
              </a:tr>
              <a:tr h="190500">
                <a:tc>
                  <a:txBody>
                    <a:bodyPr/>
                    <a:lstStyle/>
                    <a:p>
                      <a:pPr algn="just">
                        <a:lnSpc>
                          <a:spcPts val="1400"/>
                        </a:lnSpc>
                      </a:pPr>
                      <a:r>
                        <a:rPr lang="es-ES_tradnl" sz="1200">
                          <a:effectLst/>
                        </a:rPr>
                        <a:t>ST ANDREU SALOU</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876715865"/>
                  </a:ext>
                </a:extLst>
              </a:tr>
              <a:tr h="190500">
                <a:tc>
                  <a:txBody>
                    <a:bodyPr/>
                    <a:lstStyle/>
                    <a:p>
                      <a:pPr algn="just">
                        <a:lnSpc>
                          <a:spcPts val="1400"/>
                        </a:lnSpc>
                      </a:pPr>
                      <a:r>
                        <a:rPr lang="es-ES_tradnl" sz="1200">
                          <a:effectLst/>
                        </a:rPr>
                        <a:t>SANT GREGORI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913099149"/>
                  </a:ext>
                </a:extLst>
              </a:tr>
              <a:tr h="190500">
                <a:tc>
                  <a:txBody>
                    <a:bodyPr/>
                    <a:lstStyle/>
                    <a:p>
                      <a:pPr algn="just">
                        <a:lnSpc>
                          <a:spcPts val="1400"/>
                        </a:lnSpc>
                      </a:pPr>
                      <a:r>
                        <a:rPr lang="es-ES_tradnl" sz="1200">
                          <a:effectLst/>
                        </a:rPr>
                        <a:t>SANT JOAN MOLLET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3</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4001944302"/>
                  </a:ext>
                </a:extLst>
              </a:tr>
              <a:tr h="190500">
                <a:tc>
                  <a:txBody>
                    <a:bodyPr/>
                    <a:lstStyle/>
                    <a:p>
                      <a:pPr algn="just">
                        <a:lnSpc>
                          <a:spcPts val="1400"/>
                        </a:lnSpc>
                      </a:pPr>
                      <a:r>
                        <a:rPr lang="es-ES_tradnl" sz="1200">
                          <a:effectLst/>
                        </a:rPr>
                        <a:t>SANT JORDI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7</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402227470"/>
                  </a:ext>
                </a:extLst>
              </a:tr>
              <a:tr h="190500">
                <a:tc>
                  <a:txBody>
                    <a:bodyPr/>
                    <a:lstStyle/>
                    <a:p>
                      <a:pPr algn="just">
                        <a:lnSpc>
                          <a:spcPts val="1400"/>
                        </a:lnSpc>
                      </a:pPr>
                      <a:r>
                        <a:rPr lang="es-ES_tradnl" sz="1200">
                          <a:effectLst/>
                        </a:rPr>
                        <a:t>SANT JULIA DE RAMIS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247397692"/>
                  </a:ext>
                </a:extLst>
              </a:tr>
              <a:tr h="190500">
                <a:tc>
                  <a:txBody>
                    <a:bodyPr/>
                    <a:lstStyle/>
                    <a:p>
                      <a:pPr algn="just">
                        <a:lnSpc>
                          <a:spcPts val="1400"/>
                        </a:lnSpc>
                      </a:pPr>
                      <a:r>
                        <a:rPr lang="es-ES_tradnl" sz="1200">
                          <a:effectLst/>
                        </a:rPr>
                        <a:t>MEDINYÀ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2</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659327017"/>
                  </a:ext>
                </a:extLst>
              </a:tr>
              <a:tr h="190500">
                <a:tc>
                  <a:txBody>
                    <a:bodyPr/>
                    <a:lstStyle/>
                    <a:p>
                      <a:pPr algn="just">
                        <a:lnSpc>
                          <a:spcPts val="1400"/>
                        </a:lnSpc>
                      </a:pPr>
                      <a:r>
                        <a:rPr lang="es-ES_tradnl" sz="1200">
                          <a:effectLst/>
                        </a:rPr>
                        <a:t>SANT MARTI DE LLEMENA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7</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781454679"/>
                  </a:ext>
                </a:extLst>
              </a:tr>
              <a:tr h="190500">
                <a:tc>
                  <a:txBody>
                    <a:bodyPr/>
                    <a:lstStyle/>
                    <a:p>
                      <a:pPr algn="just">
                        <a:lnSpc>
                          <a:spcPts val="1400"/>
                        </a:lnSpc>
                      </a:pPr>
                      <a:r>
                        <a:rPr lang="es-ES_tradnl" sz="1200">
                          <a:effectLst/>
                        </a:rPr>
                        <a:t>SANT MARTI VELL</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3</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90807190"/>
                  </a:ext>
                </a:extLst>
              </a:tr>
              <a:tr h="190500">
                <a:tc>
                  <a:txBody>
                    <a:bodyPr/>
                    <a:lstStyle/>
                    <a:p>
                      <a:pPr algn="just">
                        <a:lnSpc>
                          <a:spcPts val="1400"/>
                        </a:lnSpc>
                      </a:pPr>
                      <a:r>
                        <a:rPr lang="es-ES_tradnl" sz="1200">
                          <a:effectLst/>
                        </a:rPr>
                        <a:t>SARRIÀ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25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34</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773543542"/>
                  </a:ext>
                </a:extLst>
              </a:tr>
              <a:tr h="190500">
                <a:tc>
                  <a:txBody>
                    <a:bodyPr/>
                    <a:lstStyle/>
                    <a:p>
                      <a:pPr algn="just">
                        <a:lnSpc>
                          <a:spcPts val="1400"/>
                        </a:lnSpc>
                      </a:pPr>
                      <a:r>
                        <a:rPr lang="es-ES_tradnl" sz="1200">
                          <a:effectLst/>
                        </a:rPr>
                        <a:t>VILABLAREIX</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10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14</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4224376705"/>
                  </a:ext>
                </a:extLst>
              </a:tr>
              <a:tr h="200025">
                <a:tc>
                  <a:txBody>
                    <a:bodyPr/>
                    <a:lstStyle/>
                    <a:p>
                      <a:pPr algn="just">
                        <a:lnSpc>
                          <a:spcPts val="1400"/>
                        </a:lnSpc>
                      </a:pPr>
                      <a:r>
                        <a:rPr lang="es-ES_tradnl" sz="1200">
                          <a:effectLst/>
                        </a:rPr>
                        <a:t>VILADESENS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a:effectLst/>
                        </a:rPr>
                        <a:t>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dirty="0">
                          <a:effectLst/>
                        </a:rPr>
                        <a:t>0</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06324460"/>
                  </a:ext>
                </a:extLst>
              </a:tr>
              <a:tr h="200025">
                <a:tc>
                  <a:txBody>
                    <a:bodyPr/>
                    <a:lstStyle/>
                    <a:p>
                      <a:pPr algn="just">
                        <a:lnSpc>
                          <a:spcPts val="1400"/>
                        </a:lnSpc>
                      </a:pPr>
                      <a:r>
                        <a:rPr lang="es-ES_tradnl" sz="1200">
                          <a:effectLst/>
                        </a:rPr>
                        <a:t>TOTAL GIRONÈS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b="1" dirty="0">
                          <a:effectLst/>
                        </a:rPr>
                        <a:t>298</a:t>
                      </a:r>
                      <a:endParaRPr lang="ca-ES" sz="10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r">
                        <a:lnSpc>
                          <a:spcPts val="1400"/>
                        </a:lnSpc>
                      </a:pPr>
                      <a:r>
                        <a:rPr lang="es-ES_tradnl" sz="1200" b="1" dirty="0">
                          <a:effectLst/>
                        </a:rPr>
                        <a:t>410</a:t>
                      </a:r>
                      <a:endParaRPr lang="ca-ES" sz="1000" b="1"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76928168"/>
                  </a:ext>
                </a:extLst>
              </a:tr>
            </a:tbl>
          </a:graphicData>
        </a:graphic>
      </p:graphicFrame>
      <p:sp>
        <p:nvSpPr>
          <p:cNvPr id="6" name="QuadreDeText 5">
            <a:extLst>
              <a:ext uri="{FF2B5EF4-FFF2-40B4-BE49-F238E27FC236}">
                <a16:creationId xmlns:a16="http://schemas.microsoft.com/office/drawing/2014/main" id="{11115A2E-700C-44F2-A12C-F0CE43E44772}"/>
              </a:ext>
            </a:extLst>
          </p:cNvPr>
          <p:cNvSpPr txBox="1"/>
          <p:nvPr/>
        </p:nvSpPr>
        <p:spPr>
          <a:xfrm>
            <a:off x="224644" y="7044079"/>
            <a:ext cx="6408712" cy="1200329"/>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Cicle de xerrades</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cicle ha quedat aturat degut a les restriccions marcades a causa de la pandèmia.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Recordar que el col·lectiu al qual va adreçat és de risc i tot i la possibilitat de poder fer grups petits en algun moment, és va prioritzar la salut.</a:t>
            </a:r>
          </a:p>
        </p:txBody>
      </p:sp>
    </p:spTree>
    <p:extLst>
      <p:ext uri="{BB962C8B-B14F-4D97-AF65-F5344CB8AC3E}">
        <p14:creationId xmlns:p14="http://schemas.microsoft.com/office/powerpoint/2010/main" val="2584071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31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8640" y="813228"/>
            <a:ext cx="628654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ca-ES" sz="1200" b="1" dirty="0">
                <a:solidFill>
                  <a:srgbClr val="0070C0"/>
                </a:solidFill>
                <a:latin typeface="Tahoma" pitchFamily="34" charset="0"/>
                <a:ea typeface="Tahoma" pitchFamily="34" charset="0"/>
                <a:cs typeface="Tahoma" pitchFamily="34" charset="0"/>
              </a:rPr>
              <a:t>5.5. CENTRE DE RECURSOS PER A LA GENT GRAN </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sp>
        <p:nvSpPr>
          <p:cNvPr id="8" name="QuadreDeText 7">
            <a:extLst>
              <a:ext uri="{FF2B5EF4-FFF2-40B4-BE49-F238E27FC236}">
                <a16:creationId xmlns:a16="http://schemas.microsoft.com/office/drawing/2014/main" id="{287C5769-A95C-4E61-84DB-6A50DCE6CA4C}"/>
              </a:ext>
            </a:extLst>
          </p:cNvPr>
          <p:cNvSpPr txBox="1"/>
          <p:nvPr/>
        </p:nvSpPr>
        <p:spPr>
          <a:xfrm>
            <a:off x="382816" y="1158738"/>
            <a:ext cx="5926504" cy="3526671"/>
          </a:xfrm>
          <a:prstGeom prst="rect">
            <a:avLst/>
          </a:prstGeom>
          <a:noFill/>
        </p:spPr>
        <p:txBody>
          <a:bodyPr wrap="square">
            <a:spAutoFit/>
          </a:bodyPr>
          <a:lstStyle/>
          <a:p>
            <a:pPr algn="ctr">
              <a:lnSpc>
                <a:spcPct val="115000"/>
              </a:lnSpc>
              <a:spcAft>
                <a:spcPts val="1000"/>
              </a:spcAft>
            </a:pPr>
            <a:r>
              <a:rPr lang="ca-ES" sz="1400" b="1" u="sng" dirty="0">
                <a:solidFill>
                  <a:srgbClr val="2B67AF"/>
                </a:solidFill>
                <a:effectLst/>
                <a:latin typeface="Tahoma" panose="020B0604030504040204" pitchFamily="34" charset="0"/>
                <a:ea typeface="Tahoma" panose="020B0604030504040204" pitchFamily="34" charset="0"/>
                <a:cs typeface="Tahoma" panose="020B0604030504040204" pitchFamily="34" charset="0"/>
              </a:rPr>
              <a:t>Memòria centre recursos 2020 </a:t>
            </a:r>
          </a:p>
          <a:p>
            <a:pPr algn="just">
              <a:spcAft>
                <a:spcPts val="300"/>
              </a:spcAft>
            </a:pPr>
            <a:r>
              <a:rPr lang="ca-ES" sz="1200" dirty="0">
                <a:effectLst/>
                <a:latin typeface="Tahoma" panose="020B0604030504040204" pitchFamily="34" charset="0"/>
                <a:ea typeface="Tahoma" panose="020B0604030504040204" pitchFamily="34" charset="0"/>
                <a:cs typeface="Tahoma" panose="020B0604030504040204" pitchFamily="34" charset="0"/>
              </a:rPr>
              <a:t>El Centre de Recursos de la Gent Gran és un projecte gestionat conjuntament per l’Ajuntament de Salt i el Consorci de Benestar Social </a:t>
            </a:r>
            <a:r>
              <a:rPr lang="ca-ES" sz="1200" dirty="0" err="1">
                <a:effectLst/>
                <a:latin typeface="Tahoma" panose="020B0604030504040204" pitchFamily="34" charset="0"/>
                <a:ea typeface="Tahoma" panose="020B0604030504040204" pitchFamily="34" charset="0"/>
                <a:cs typeface="Tahoma" panose="020B0604030504040204" pitchFamily="34" charset="0"/>
              </a:rPr>
              <a:t>Gironés</a:t>
            </a:r>
            <a:r>
              <a:rPr lang="ca-ES" sz="1200" dirty="0">
                <a:effectLst/>
                <a:latin typeface="Tahoma" panose="020B0604030504040204" pitchFamily="34" charset="0"/>
                <a:ea typeface="Tahoma" panose="020B0604030504040204" pitchFamily="34" charset="0"/>
                <a:cs typeface="Tahoma" panose="020B0604030504040204" pitchFamily="34" charset="0"/>
              </a:rPr>
              <a:t>-Salt que es dirigeix, especialment, a les persones grans per tal de promoure l’envelliment actiu. Pretén ser un espai físic de trobada de propostes interessants i atractives pel col·lectiu de gent gran, un espai d’informació, assessorament i orientació.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Dirigit a tota la població major de 65 anys o en situació de </a:t>
            </a:r>
            <a:r>
              <a:rPr lang="ca-ES" sz="1200" dirty="0" err="1">
                <a:effectLst/>
                <a:latin typeface="Tahoma" panose="020B0604030504040204" pitchFamily="34" charset="0"/>
                <a:ea typeface="Tahoma" panose="020B0604030504040204" pitchFamily="34" charset="0"/>
                <a:cs typeface="Tahoma" panose="020B0604030504040204" pitchFamily="34" charset="0"/>
              </a:rPr>
              <a:t>prejubilació</a:t>
            </a:r>
            <a:r>
              <a:rPr lang="ca-ES" sz="1200" dirty="0">
                <a:effectLst/>
                <a:latin typeface="Tahoma" panose="020B0604030504040204" pitchFamily="34" charset="0"/>
                <a:ea typeface="Tahoma" panose="020B0604030504040204" pitchFamily="34" charset="0"/>
                <a:cs typeface="Tahoma" panose="020B0604030504040204" pitchFamily="34" charset="0"/>
              </a:rPr>
              <a:t> i a tots els ciutadans i ciutadanes en general, mitjançant activitats de sensibilització, relació i promoció del bon veïnatge que fomentin el benestar de la gent gran del municipi de Salt. </a:t>
            </a:r>
          </a:p>
          <a:p>
            <a:pPr algn="just">
              <a:lnSpc>
                <a:spcPct val="115000"/>
              </a:lnSpc>
              <a:spcAft>
                <a:spcPts val="300"/>
              </a:spcAft>
              <a:tabLst>
                <a:tab pos="2387600" algn="l"/>
              </a:tabLst>
            </a:pPr>
            <a:r>
              <a:rPr lang="ca-ES" sz="1200" dirty="0">
                <a:effectLst/>
                <a:latin typeface="Tahoma" panose="020B0604030504040204" pitchFamily="34" charset="0"/>
                <a:ea typeface="Tahoma" panose="020B0604030504040204" pitchFamily="34" charset="0"/>
                <a:cs typeface="Tahoma" panose="020B0604030504040204" pitchFamily="34" charset="0"/>
              </a:rPr>
              <a:t>Ens plantegem  treballar la seva dinamització com a:</a:t>
            </a:r>
          </a:p>
          <a:p>
            <a:pPr marL="342900" lvl="0" indent="-342900" algn="just">
              <a:lnSpc>
                <a:spcPct val="115000"/>
              </a:lnSpc>
              <a:spcAft>
                <a:spcPts val="300"/>
              </a:spcAft>
              <a:buFont typeface="Symbol" panose="05050102010706020507" pitchFamily="18" charset="2"/>
              <a:buChar char=""/>
              <a:tabLst>
                <a:tab pos="2387600" algn="l"/>
              </a:tabLst>
            </a:pPr>
            <a:r>
              <a:rPr lang="ca-ES" sz="1200" dirty="0">
                <a:effectLst/>
                <a:latin typeface="Tahoma" panose="020B0604030504040204" pitchFamily="34" charset="0"/>
                <a:ea typeface="Tahoma" panose="020B0604030504040204" pitchFamily="34" charset="0"/>
                <a:cs typeface="Tahoma" panose="020B0604030504040204" pitchFamily="34" charset="0"/>
              </a:rPr>
              <a:t>Mesura de promoció d’envelliment actiu i saludable.</a:t>
            </a:r>
          </a:p>
          <a:p>
            <a:pPr marL="342900" lvl="0" indent="-342900" algn="just">
              <a:lnSpc>
                <a:spcPct val="115000"/>
              </a:lnSpc>
              <a:spcAft>
                <a:spcPts val="300"/>
              </a:spcAft>
              <a:buFont typeface="Symbol" panose="05050102010706020507" pitchFamily="18" charset="2"/>
              <a:buChar char=""/>
              <a:tabLst>
                <a:tab pos="2387600" algn="l"/>
              </a:tabLst>
            </a:pPr>
            <a:r>
              <a:rPr lang="ca-ES" sz="1200" dirty="0">
                <a:effectLst/>
                <a:latin typeface="Tahoma" panose="020B0604030504040204" pitchFamily="34" charset="0"/>
                <a:ea typeface="Tahoma" panose="020B0604030504040204" pitchFamily="34" charset="0"/>
                <a:cs typeface="Tahoma" panose="020B0604030504040204" pitchFamily="34" charset="0"/>
              </a:rPr>
              <a:t>Prevenció de situacions de deteriorament. </a:t>
            </a:r>
          </a:p>
          <a:p>
            <a:pPr marL="342900" lvl="0" indent="-342900" algn="just">
              <a:lnSpc>
                <a:spcPct val="115000"/>
              </a:lnSpc>
              <a:spcAft>
                <a:spcPts val="300"/>
              </a:spcAft>
              <a:buFont typeface="Symbol" panose="05050102010706020507" pitchFamily="18" charset="2"/>
              <a:buChar char=""/>
              <a:tabLst>
                <a:tab pos="2387600" algn="l"/>
              </a:tabLst>
            </a:pPr>
            <a:r>
              <a:rPr lang="ca-ES" sz="1200" dirty="0">
                <a:effectLst/>
                <a:latin typeface="Tahoma" panose="020B0604030504040204" pitchFamily="34" charset="0"/>
                <a:ea typeface="Tahoma" panose="020B0604030504040204" pitchFamily="34" charset="0"/>
                <a:cs typeface="Tahoma" panose="020B0604030504040204" pitchFamily="34" charset="0"/>
              </a:rPr>
              <a:t>Foment de l’autonomia personal.</a:t>
            </a:r>
          </a:p>
          <a:p>
            <a:pPr marL="342900" lvl="0" indent="-342900" algn="just">
              <a:lnSpc>
                <a:spcPct val="115000"/>
              </a:lnSpc>
              <a:spcAft>
                <a:spcPts val="300"/>
              </a:spcAft>
              <a:buFont typeface="Symbol" panose="05050102010706020507" pitchFamily="18" charset="2"/>
              <a:buChar char=""/>
              <a:tabLst>
                <a:tab pos="2387600" algn="l"/>
              </a:tabLst>
            </a:pPr>
            <a:r>
              <a:rPr lang="ca-ES" sz="1200" dirty="0">
                <a:effectLst/>
                <a:latin typeface="Tahoma" panose="020B0604030504040204" pitchFamily="34" charset="0"/>
                <a:ea typeface="Tahoma" panose="020B0604030504040204" pitchFamily="34" charset="0"/>
                <a:cs typeface="Tahoma" panose="020B0604030504040204" pitchFamily="34" charset="0"/>
              </a:rPr>
              <a:t>Aïllament i manca de xarxa social. </a:t>
            </a:r>
          </a:p>
        </p:txBody>
      </p:sp>
      <p:sp>
        <p:nvSpPr>
          <p:cNvPr id="11" name="QuadreDeText 10">
            <a:extLst>
              <a:ext uri="{FF2B5EF4-FFF2-40B4-BE49-F238E27FC236}">
                <a16:creationId xmlns:a16="http://schemas.microsoft.com/office/drawing/2014/main" id="{61E27944-1364-4FB8-8E7D-0EE9A48C9252}"/>
              </a:ext>
            </a:extLst>
          </p:cNvPr>
          <p:cNvSpPr txBox="1"/>
          <p:nvPr/>
        </p:nvSpPr>
        <p:spPr>
          <a:xfrm>
            <a:off x="368659" y="4757756"/>
            <a:ext cx="5926504" cy="1143455"/>
          </a:xfrm>
          <a:prstGeom prst="rect">
            <a:avLst/>
          </a:prstGeom>
          <a:noFill/>
        </p:spPr>
        <p:txBody>
          <a:bodyPr wrap="square">
            <a:spAutoFit/>
          </a:bodyPr>
          <a:lstStyle/>
          <a:p>
            <a:pPr>
              <a:spcBef>
                <a:spcPts val="1200"/>
              </a:spcBef>
              <a:spcAft>
                <a:spcPts val="300"/>
              </a:spcAft>
            </a:pPr>
            <a:r>
              <a:rPr lang="ca-ES" sz="1200" b="1" kern="1600" dirty="0">
                <a:solidFill>
                  <a:srgbClr val="2B67AF"/>
                </a:solidFill>
                <a:effectLst/>
                <a:latin typeface="Tahoma" panose="020B0604030504040204" pitchFamily="34" charset="0"/>
                <a:ea typeface="Tahoma" panose="020B0604030504040204" pitchFamily="34" charset="0"/>
                <a:cs typeface="Tahoma" panose="020B0604030504040204" pitchFamily="34" charset="0"/>
              </a:rPr>
              <a:t>Programa Matins actius</a:t>
            </a:r>
          </a:p>
          <a:p>
            <a:pPr>
              <a:lnSpc>
                <a:spcPct val="115000"/>
              </a:lnSpc>
              <a:spcAft>
                <a:spcPts val="1000"/>
              </a:spcAft>
            </a:pPr>
            <a:r>
              <a:rPr lang="ca-ES" sz="1100" dirty="0">
                <a:effectLst/>
                <a:latin typeface="Arial" panose="020B0604020202020204" pitchFamily="34" charset="0"/>
                <a:ea typeface="Calibri" panose="020F0502020204030204" pitchFamily="34" charset="0"/>
                <a:cs typeface="Times New Roman" panose="02020603050405020304" pitchFamily="18" charset="0"/>
              </a:rPr>
              <a:t> </a:t>
            </a:r>
            <a:r>
              <a:rPr lang="ca-ES" sz="1200" dirty="0">
                <a:effectLst/>
                <a:latin typeface="Tahoma" panose="020B0604030504040204" pitchFamily="34" charset="0"/>
                <a:ea typeface="Tahoma" panose="020B0604030504040204" pitchFamily="34" charset="0"/>
                <a:cs typeface="Tahoma" panose="020B0604030504040204" pitchFamily="34" charset="0"/>
              </a:rPr>
              <a:t>Les activitats es van aturar el 13 de març amb el confinament domiciliari i, seguint el calendari ordinari de les activitats del programa, no es varen poder reprendre fins a primers d’octubre. El dia 20 d’octubre, les activitats presencials es van haver de suspendre seguint les mesures preventives aplicades pel PROCICAT.</a:t>
            </a:r>
            <a:endParaRPr lang="ca-ES" sz="1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Taula 11">
            <a:extLst>
              <a:ext uri="{FF2B5EF4-FFF2-40B4-BE49-F238E27FC236}">
                <a16:creationId xmlns:a16="http://schemas.microsoft.com/office/drawing/2014/main" id="{8E45D2B9-1021-4822-835E-9F39FBAA7CF5}"/>
              </a:ext>
            </a:extLst>
          </p:cNvPr>
          <p:cNvGraphicFramePr>
            <a:graphicFrameLocks noGrp="1"/>
          </p:cNvGraphicFramePr>
          <p:nvPr>
            <p:extLst>
              <p:ext uri="{D42A27DB-BD31-4B8C-83A1-F6EECF244321}">
                <p14:modId xmlns:p14="http://schemas.microsoft.com/office/powerpoint/2010/main" val="769236022"/>
              </p:ext>
            </p:extLst>
          </p:nvPr>
        </p:nvGraphicFramePr>
        <p:xfrm>
          <a:off x="2060848" y="6212579"/>
          <a:ext cx="2145608" cy="253365"/>
        </p:xfrm>
        <a:graphic>
          <a:graphicData uri="http://schemas.openxmlformats.org/drawingml/2006/table">
            <a:tbl>
              <a:tblPr firstRow="1" firstCol="1" lastRow="1" lastCol="1" bandRow="1" bandCol="1">
                <a:tableStyleId>{5C22544A-7EE6-4342-B048-85BDC9FD1C3A}</a:tableStyleId>
              </a:tblPr>
              <a:tblGrid>
                <a:gridCol w="1209504">
                  <a:extLst>
                    <a:ext uri="{9D8B030D-6E8A-4147-A177-3AD203B41FA5}">
                      <a16:colId xmlns:a16="http://schemas.microsoft.com/office/drawing/2014/main" val="4108409465"/>
                    </a:ext>
                  </a:extLst>
                </a:gridCol>
                <a:gridCol w="936104">
                  <a:extLst>
                    <a:ext uri="{9D8B030D-6E8A-4147-A177-3AD203B41FA5}">
                      <a16:colId xmlns:a16="http://schemas.microsoft.com/office/drawing/2014/main" val="2494012668"/>
                    </a:ext>
                  </a:extLst>
                </a:gridCol>
              </a:tblGrid>
              <a:tr h="253365">
                <a:tc>
                  <a:txBody>
                    <a:bodyPr/>
                    <a:lstStyle/>
                    <a:p>
                      <a:pPr algn="r">
                        <a:lnSpc>
                          <a:spcPct val="115000"/>
                        </a:lnSpc>
                        <a:spcAft>
                          <a:spcPts val="1000"/>
                        </a:spcAft>
                      </a:pPr>
                      <a:r>
                        <a:rPr lang="ca-ES" sz="1100" dirty="0">
                          <a:effectLst/>
                        </a:rPr>
                        <a:t>Total assistències</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dirty="0">
                          <a:solidFill>
                            <a:schemeClr val="tx1"/>
                          </a:solidFill>
                          <a:effectLst/>
                        </a:rPr>
                        <a:t>1.377</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141385994"/>
                  </a:ext>
                </a:extLst>
              </a:tr>
            </a:tbl>
          </a:graphicData>
        </a:graphic>
      </p:graphicFrame>
      <p:sp>
        <p:nvSpPr>
          <p:cNvPr id="13" name="QuadreDeText 12">
            <a:extLst>
              <a:ext uri="{FF2B5EF4-FFF2-40B4-BE49-F238E27FC236}">
                <a16:creationId xmlns:a16="http://schemas.microsoft.com/office/drawing/2014/main" id="{13F04825-0A43-4695-9D30-8C69235BF0FA}"/>
              </a:ext>
            </a:extLst>
          </p:cNvPr>
          <p:cNvSpPr txBox="1"/>
          <p:nvPr/>
        </p:nvSpPr>
        <p:spPr>
          <a:xfrm>
            <a:off x="368659" y="6427298"/>
            <a:ext cx="6085953" cy="1762021"/>
          </a:xfrm>
          <a:prstGeom prst="rect">
            <a:avLst/>
          </a:prstGeom>
          <a:noFill/>
        </p:spPr>
        <p:txBody>
          <a:bodyPr wrap="square">
            <a:spAutoFit/>
          </a:bodyPr>
          <a:lstStyle/>
          <a:p>
            <a:pPr>
              <a:spcBef>
                <a:spcPts val="1200"/>
              </a:spcBef>
              <a:spcAft>
                <a:spcPts val="300"/>
              </a:spcAft>
            </a:pPr>
            <a:r>
              <a:rPr lang="es-ES_tradnl" sz="1200" b="1" kern="1600" dirty="0" err="1">
                <a:solidFill>
                  <a:srgbClr val="2B67AF"/>
                </a:solidFill>
                <a:effectLst/>
                <a:latin typeface="Tahoma" panose="020B0604030504040204" pitchFamily="34" charset="0"/>
                <a:ea typeface="Tahoma" panose="020B0604030504040204" pitchFamily="34" charset="0"/>
                <a:cs typeface="Tahoma" panose="020B0604030504040204" pitchFamily="34" charset="0"/>
              </a:rPr>
              <a:t>Espai</a:t>
            </a:r>
            <a:r>
              <a:rPr lang="es-ES_tradnl" sz="1200" b="1" kern="1600" dirty="0">
                <a:solidFill>
                  <a:srgbClr val="2B67AF"/>
                </a:solidFill>
                <a:effectLst/>
                <a:latin typeface="Tahoma" panose="020B0604030504040204" pitchFamily="34" charset="0"/>
                <a:ea typeface="Tahoma" panose="020B0604030504040204" pitchFamily="34" charset="0"/>
                <a:cs typeface="Tahoma" panose="020B0604030504040204" pitchFamily="34" charset="0"/>
              </a:rPr>
              <a:t> de </a:t>
            </a:r>
            <a:r>
              <a:rPr lang="es-ES_tradnl" sz="1200" b="1" kern="1600" dirty="0" err="1">
                <a:solidFill>
                  <a:srgbClr val="2B67AF"/>
                </a:solidFill>
                <a:effectLst/>
                <a:latin typeface="Tahoma" panose="020B0604030504040204" pitchFamily="34" charset="0"/>
                <a:ea typeface="Tahoma" panose="020B0604030504040204" pitchFamily="34" charset="0"/>
                <a:cs typeface="Tahoma" panose="020B0604030504040204" pitchFamily="34" charset="0"/>
              </a:rPr>
              <a:t>trobada</a:t>
            </a:r>
            <a:endParaRPr lang="ca-ES" sz="1200" b="1" kern="1600" dirty="0">
              <a:solidFill>
                <a:srgbClr val="2B67AF"/>
              </a:solidFill>
              <a:effectLst/>
              <a:latin typeface="Tahoma" panose="020B0604030504040204" pitchFamily="34" charset="0"/>
              <a:ea typeface="Tahoma" panose="020B0604030504040204" pitchFamily="34" charset="0"/>
              <a:cs typeface="Tahoma" panose="020B0604030504040204" pitchFamily="34" charset="0"/>
            </a:endParaRPr>
          </a:p>
          <a:p>
            <a:pPr algn="just">
              <a:spcAft>
                <a:spcPts val="1200"/>
              </a:spcAft>
            </a:pPr>
            <a:r>
              <a:rPr lang="ca-ES" sz="1200" dirty="0">
                <a:effectLst/>
                <a:latin typeface="Tahoma" panose="020B0604030504040204" pitchFamily="34" charset="0"/>
                <a:ea typeface="Tahoma" panose="020B0604030504040204" pitchFamily="34" charset="0"/>
                <a:cs typeface="Tahoma" panose="020B0604030504040204" pitchFamily="34" charset="0"/>
              </a:rPr>
              <a:t>Aquest programa neix d’un grup de dones amb ganes de crear un espai on trobar-se i ajudar-se les unes a les altres en el camp de les aplicacions amb </a:t>
            </a:r>
            <a:r>
              <a:rPr lang="ca-ES" sz="1200" dirty="0" err="1">
                <a:effectLst/>
                <a:latin typeface="Tahoma" panose="020B0604030504040204" pitchFamily="34" charset="0"/>
                <a:ea typeface="Tahoma" panose="020B0604030504040204" pitchFamily="34" charset="0"/>
                <a:cs typeface="Tahoma" panose="020B0604030504040204" pitchFamily="34" charset="0"/>
              </a:rPr>
              <a:t>Patchwork</a:t>
            </a:r>
            <a:r>
              <a:rPr lang="ca-ES" sz="1200" dirty="0">
                <a:effectLst/>
                <a:latin typeface="Tahoma" panose="020B0604030504040204" pitchFamily="34" charset="0"/>
                <a:ea typeface="Tahoma" panose="020B0604030504040204" pitchFamily="34" charset="0"/>
                <a:cs typeface="Tahoma" panose="020B0604030504040204" pitchFamily="34" charset="0"/>
              </a:rPr>
              <a:t>. És un grup que al llarg de la seva creació es manté estable, enguany sense noves incorporacions però sense baixes.</a:t>
            </a:r>
          </a:p>
          <a:p>
            <a:pPr algn="just">
              <a:spcAft>
                <a:spcPts val="1200"/>
              </a:spcAft>
            </a:pPr>
            <a:r>
              <a:rPr lang="ca-ES" sz="1200" dirty="0">
                <a:effectLst/>
                <a:latin typeface="Tahoma" panose="020B0604030504040204" pitchFamily="34" charset="0"/>
                <a:ea typeface="Tahoma" panose="020B0604030504040204" pitchFamily="34" charset="0"/>
                <a:cs typeface="Tahoma" panose="020B0604030504040204" pitchFamily="34" charset="0"/>
              </a:rPr>
              <a:t>Per pal·liar els efectes de la no </a:t>
            </a:r>
            <a:r>
              <a:rPr lang="ca-ES" sz="1200" dirty="0" err="1">
                <a:effectLst/>
                <a:latin typeface="Tahoma" panose="020B0604030504040204" pitchFamily="34" charset="0"/>
                <a:ea typeface="Tahoma" panose="020B0604030504040204" pitchFamily="34" charset="0"/>
                <a:cs typeface="Tahoma" panose="020B0604030504040204" pitchFamily="34" charset="0"/>
              </a:rPr>
              <a:t>presencialitat</a:t>
            </a:r>
            <a:r>
              <a:rPr lang="ca-ES" sz="1200" dirty="0">
                <a:effectLst/>
                <a:latin typeface="Tahoma" panose="020B0604030504040204" pitchFamily="34" charset="0"/>
                <a:ea typeface="Tahoma" panose="020B0604030504040204" pitchFamily="34" charset="0"/>
                <a:cs typeface="Tahoma" panose="020B0604030504040204" pitchFamily="34" charset="0"/>
              </a:rPr>
              <a:t> i per mantenir el vincle creat entre elles, els hi vam proposar crear un grup de WhatsApp on es troben 6 de les 8 participants i on segueixen compartint labors i anècdotes</a:t>
            </a:r>
            <a:r>
              <a:rPr lang="ca-ES" sz="1100" dirty="0">
                <a:effectLst/>
                <a:latin typeface="Arial" panose="020B0604020202020204" pitchFamily="34" charset="0"/>
                <a:ea typeface="Calibri" panose="020F0502020204030204" pitchFamily="34" charset="0"/>
                <a:cs typeface="Times New Roman" panose="02020603050405020304" pitchFamily="18" charset="0"/>
              </a:rPr>
              <a:t>.</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ula 13">
            <a:extLst>
              <a:ext uri="{FF2B5EF4-FFF2-40B4-BE49-F238E27FC236}">
                <a16:creationId xmlns:a16="http://schemas.microsoft.com/office/drawing/2014/main" id="{6EDA98D2-321B-4FAA-9081-E8BEADD424F8}"/>
              </a:ext>
            </a:extLst>
          </p:cNvPr>
          <p:cNvGraphicFramePr>
            <a:graphicFrameLocks noGrp="1"/>
          </p:cNvGraphicFramePr>
          <p:nvPr>
            <p:extLst>
              <p:ext uri="{D42A27DB-BD31-4B8C-83A1-F6EECF244321}">
                <p14:modId xmlns:p14="http://schemas.microsoft.com/office/powerpoint/2010/main" val="1860465482"/>
              </p:ext>
            </p:extLst>
          </p:nvPr>
        </p:nvGraphicFramePr>
        <p:xfrm>
          <a:off x="1970600" y="8240463"/>
          <a:ext cx="2326104" cy="230130"/>
        </p:xfrm>
        <a:graphic>
          <a:graphicData uri="http://schemas.openxmlformats.org/drawingml/2006/table">
            <a:tbl>
              <a:tblPr firstRow="1" firstCol="1" lastRow="1" lastCol="1" bandRow="1" bandCol="1">
                <a:tableStyleId>{5C22544A-7EE6-4342-B048-85BDC9FD1C3A}</a:tableStyleId>
              </a:tblPr>
              <a:tblGrid>
                <a:gridCol w="1368152">
                  <a:extLst>
                    <a:ext uri="{9D8B030D-6E8A-4147-A177-3AD203B41FA5}">
                      <a16:colId xmlns:a16="http://schemas.microsoft.com/office/drawing/2014/main" val="1325083579"/>
                    </a:ext>
                  </a:extLst>
                </a:gridCol>
                <a:gridCol w="957952">
                  <a:extLst>
                    <a:ext uri="{9D8B030D-6E8A-4147-A177-3AD203B41FA5}">
                      <a16:colId xmlns:a16="http://schemas.microsoft.com/office/drawing/2014/main" val="3176517586"/>
                    </a:ext>
                  </a:extLst>
                </a:gridCol>
              </a:tblGrid>
              <a:tr h="230130">
                <a:tc>
                  <a:txBody>
                    <a:bodyPr/>
                    <a:lstStyle/>
                    <a:p>
                      <a:pPr algn="r">
                        <a:lnSpc>
                          <a:spcPct val="115000"/>
                        </a:lnSpc>
                        <a:spcAft>
                          <a:spcPts val="1000"/>
                        </a:spcAft>
                      </a:pPr>
                      <a:r>
                        <a:rPr lang="ca-ES" sz="1100" dirty="0">
                          <a:effectLst/>
                        </a:rPr>
                        <a:t>Total assistència</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dirty="0">
                          <a:solidFill>
                            <a:schemeClr val="tx1"/>
                          </a:solidFill>
                          <a:effectLst/>
                        </a:rPr>
                        <a:t>52</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608989032"/>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32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8640" y="754989"/>
            <a:ext cx="628654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sp>
        <p:nvSpPr>
          <p:cNvPr id="9" name="QuadreDeText 8">
            <a:extLst>
              <a:ext uri="{FF2B5EF4-FFF2-40B4-BE49-F238E27FC236}">
                <a16:creationId xmlns:a16="http://schemas.microsoft.com/office/drawing/2014/main" id="{38EE33D3-C9C5-450F-850E-A9FEEDFAE994}"/>
              </a:ext>
            </a:extLst>
          </p:cNvPr>
          <p:cNvSpPr txBox="1"/>
          <p:nvPr/>
        </p:nvSpPr>
        <p:spPr>
          <a:xfrm>
            <a:off x="266735" y="1097862"/>
            <a:ext cx="5149850" cy="287771"/>
          </a:xfrm>
          <a:prstGeom prst="rect">
            <a:avLst/>
          </a:prstGeom>
          <a:noFill/>
        </p:spPr>
        <p:txBody>
          <a:bodyPr wrap="square">
            <a:spAutoFit/>
          </a:bodyPr>
          <a:lstStyle/>
          <a:p>
            <a:pPr>
              <a:lnSpc>
                <a:spcPct val="115000"/>
              </a:lnSpc>
              <a:spcAft>
                <a:spcPts val="1000"/>
              </a:spcAft>
            </a:pPr>
            <a:r>
              <a:rPr lang="ca-ES" sz="1100" b="1" dirty="0">
                <a:effectLst/>
                <a:latin typeface="Calibri" panose="020F0502020204030204" pitchFamily="34" charset="0"/>
                <a:ea typeface="Calibri" panose="020F0502020204030204" pitchFamily="34" charset="0"/>
                <a:cs typeface="Times New Roman" panose="02020603050405020304" pitchFamily="18" charset="0"/>
              </a:rPr>
              <a:t> </a:t>
            </a:r>
            <a:r>
              <a:rPr lang="ca-ES" sz="12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Col·laboracions </a:t>
            </a:r>
            <a:r>
              <a:rPr lang="ca-ES" sz="1200" b="1" dirty="0" err="1">
                <a:solidFill>
                  <a:srgbClr val="2B67AF"/>
                </a:solidFill>
                <a:effectLst/>
                <a:latin typeface="Tahoma" panose="020B0604030504040204" pitchFamily="34" charset="0"/>
                <a:ea typeface="Tahoma" panose="020B0604030504040204" pitchFamily="34" charset="0"/>
                <a:cs typeface="Tahoma" panose="020B0604030504040204" pitchFamily="34" charset="0"/>
              </a:rPr>
              <a:t>intergeneracionals</a:t>
            </a:r>
            <a:endParaRPr lang="ca-ES" sz="1200" dirty="0">
              <a:solidFill>
                <a:srgbClr val="2B67AF"/>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 name="Taula 4">
            <a:extLst>
              <a:ext uri="{FF2B5EF4-FFF2-40B4-BE49-F238E27FC236}">
                <a16:creationId xmlns:a16="http://schemas.microsoft.com/office/drawing/2014/main" id="{458966F6-C66E-44C2-B489-BF97DD6D5FBD}"/>
              </a:ext>
            </a:extLst>
          </p:cNvPr>
          <p:cNvGraphicFramePr>
            <a:graphicFrameLocks noGrp="1"/>
          </p:cNvGraphicFramePr>
          <p:nvPr>
            <p:extLst>
              <p:ext uri="{D42A27DB-BD31-4B8C-83A1-F6EECF244321}">
                <p14:modId xmlns:p14="http://schemas.microsoft.com/office/powerpoint/2010/main" val="4156808980"/>
              </p:ext>
            </p:extLst>
          </p:nvPr>
        </p:nvGraphicFramePr>
        <p:xfrm>
          <a:off x="599149" y="1707699"/>
          <a:ext cx="5229225" cy="1018540"/>
        </p:xfrm>
        <a:graphic>
          <a:graphicData uri="http://schemas.openxmlformats.org/drawingml/2006/table">
            <a:tbl>
              <a:tblPr firstRow="1" firstCol="1" lastRow="1" lastCol="1" bandRow="1" bandCol="1">
                <a:tableStyleId>{5C22544A-7EE6-4342-B048-85BDC9FD1C3A}</a:tableStyleId>
              </a:tblPr>
              <a:tblGrid>
                <a:gridCol w="3402047">
                  <a:extLst>
                    <a:ext uri="{9D8B030D-6E8A-4147-A177-3AD203B41FA5}">
                      <a16:colId xmlns:a16="http://schemas.microsoft.com/office/drawing/2014/main" val="3936399355"/>
                    </a:ext>
                  </a:extLst>
                </a:gridCol>
                <a:gridCol w="1827178">
                  <a:extLst>
                    <a:ext uri="{9D8B030D-6E8A-4147-A177-3AD203B41FA5}">
                      <a16:colId xmlns:a16="http://schemas.microsoft.com/office/drawing/2014/main" val="1771816664"/>
                    </a:ext>
                  </a:extLst>
                </a:gridCol>
              </a:tblGrid>
              <a:tr h="254635">
                <a:tc>
                  <a:txBody>
                    <a:bodyPr/>
                    <a:lstStyle/>
                    <a:p>
                      <a:pPr>
                        <a:lnSpc>
                          <a:spcPct val="115000"/>
                        </a:lnSpc>
                        <a:spcAft>
                          <a:spcPts val="1000"/>
                        </a:spcAft>
                      </a:pPr>
                      <a:r>
                        <a:rPr lang="ca-ES" sz="1100" dirty="0">
                          <a:effectLst/>
                        </a:rPr>
                        <a:t> </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a:effectLst/>
                        </a:rPr>
                        <a:t>Alumnes/participants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79583572"/>
                  </a:ext>
                </a:extLst>
              </a:tr>
              <a:tr h="254635">
                <a:tc>
                  <a:txBody>
                    <a:bodyPr/>
                    <a:lstStyle/>
                    <a:p>
                      <a:pPr>
                        <a:lnSpc>
                          <a:spcPct val="115000"/>
                        </a:lnSpc>
                        <a:spcAft>
                          <a:spcPts val="1000"/>
                        </a:spcAft>
                      </a:pPr>
                      <a:r>
                        <a:rPr lang="ca-ES" sz="1100">
                          <a:effectLst/>
                        </a:rPr>
                        <a:t>Matins actius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solidFill>
                            <a:schemeClr val="tx1"/>
                          </a:solidFill>
                          <a:effectLst/>
                        </a:rPr>
                        <a:t>73</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446340026"/>
                  </a:ext>
                </a:extLst>
              </a:tr>
              <a:tr h="254635">
                <a:tc>
                  <a:txBody>
                    <a:bodyPr/>
                    <a:lstStyle/>
                    <a:p>
                      <a:pPr>
                        <a:lnSpc>
                          <a:spcPct val="115000"/>
                        </a:lnSpc>
                        <a:spcAft>
                          <a:spcPts val="1000"/>
                        </a:spcAft>
                      </a:pPr>
                      <a:r>
                        <a:rPr lang="ca-ES" sz="1100" dirty="0">
                          <a:effectLst/>
                        </a:rPr>
                        <a:t>Tardes al Centre</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solidFill>
                            <a:schemeClr val="tx1"/>
                          </a:solidFill>
                          <a:effectLst/>
                        </a:rPr>
                        <a:t>47</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498008399"/>
                  </a:ext>
                </a:extLst>
              </a:tr>
              <a:tr h="254635">
                <a:tc>
                  <a:txBody>
                    <a:bodyPr/>
                    <a:lstStyle/>
                    <a:p>
                      <a:pPr algn="r">
                        <a:lnSpc>
                          <a:spcPct val="115000"/>
                        </a:lnSpc>
                        <a:spcAft>
                          <a:spcPts val="1000"/>
                        </a:spcAft>
                      </a:pPr>
                      <a:r>
                        <a:rPr lang="ca-ES" sz="1100" dirty="0">
                          <a:effectLst/>
                        </a:rPr>
                        <a:t>Total </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solidFill>
                            <a:schemeClr val="tx1"/>
                          </a:solidFill>
                          <a:effectLst/>
                        </a:rPr>
                        <a:t>120</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401387194"/>
                  </a:ext>
                </a:extLst>
              </a:tr>
            </a:tbl>
          </a:graphicData>
        </a:graphic>
      </p:graphicFrame>
      <p:sp>
        <p:nvSpPr>
          <p:cNvPr id="13" name="QuadreDeText 12">
            <a:extLst>
              <a:ext uri="{FF2B5EF4-FFF2-40B4-BE49-F238E27FC236}">
                <a16:creationId xmlns:a16="http://schemas.microsoft.com/office/drawing/2014/main" id="{D55582F0-259E-4FEF-B5D8-885E0CC1FCBB}"/>
              </a:ext>
            </a:extLst>
          </p:cNvPr>
          <p:cNvSpPr txBox="1"/>
          <p:nvPr/>
        </p:nvSpPr>
        <p:spPr>
          <a:xfrm>
            <a:off x="266735" y="3050964"/>
            <a:ext cx="6085953" cy="1669688"/>
          </a:xfrm>
          <a:prstGeom prst="rect">
            <a:avLst/>
          </a:prstGeom>
          <a:noFill/>
        </p:spPr>
        <p:txBody>
          <a:bodyPr wrap="square">
            <a:spAutoFit/>
          </a:bodyPr>
          <a:lstStyle/>
          <a:p>
            <a:pPr marL="228600" indent="-228600">
              <a:spcBef>
                <a:spcPts val="1200"/>
              </a:spcBef>
              <a:spcAft>
                <a:spcPts val="300"/>
              </a:spcAft>
            </a:pPr>
            <a:r>
              <a:rPr lang="ca-ES" sz="1200" b="1" kern="1600" dirty="0">
                <a:solidFill>
                  <a:srgbClr val="2B67AF"/>
                </a:solidFill>
                <a:effectLst/>
                <a:latin typeface="Tahoma" panose="020B0604030504040204" pitchFamily="34" charset="0"/>
                <a:ea typeface="Tahoma" panose="020B0604030504040204" pitchFamily="34" charset="0"/>
                <a:cs typeface="Tahoma" panose="020B0604030504040204" pitchFamily="34" charset="0"/>
              </a:rPr>
              <a:t>Programa Tardes al Centre de Recursos</a:t>
            </a:r>
          </a:p>
          <a:p>
            <a:pPr algn="just">
              <a:spcAft>
                <a:spcPts val="1200"/>
              </a:spcAft>
            </a:pPr>
            <a:r>
              <a:rPr lang="ca-ES" sz="1200" dirty="0">
                <a:effectLst/>
                <a:latin typeface="Tahoma" panose="020B0604030504040204" pitchFamily="34" charset="0"/>
                <a:ea typeface="Tahoma" panose="020B0604030504040204" pitchFamily="34" charset="0"/>
                <a:cs typeface="Tahoma" panose="020B0604030504040204" pitchFamily="34" charset="0"/>
              </a:rPr>
              <a:t>El programa de Tardes al Centre, atén a un grup de persones amb un perfil molt vulnerable (totes són dones, la majoria superen els 80 anys i moltes d’elles viuen soles) i, on un dels objectius principals és la socialització. La seva activitat es va veure estroncada a mitjans de març amb el confinament domiciliari i no es va poder reprendre fins a principis de juliol. Llavors el volum de participants es va reduir a quasi la meitat i així </a:t>
            </a:r>
            <a:r>
              <a:rPr lang="ca-ES" sz="1200" dirty="0" err="1">
                <a:effectLst/>
                <a:latin typeface="Tahoma" panose="020B0604030504040204" pitchFamily="34" charset="0"/>
                <a:ea typeface="Tahoma" panose="020B0604030504040204" pitchFamily="34" charset="0"/>
                <a:cs typeface="Tahoma" panose="020B0604030504040204" pitchFamily="34" charset="0"/>
              </a:rPr>
              <a:t>varem</a:t>
            </a:r>
            <a:r>
              <a:rPr lang="ca-ES" sz="1200" dirty="0">
                <a:effectLst/>
                <a:latin typeface="Tahoma" panose="020B0604030504040204" pitchFamily="34" charset="0"/>
                <a:ea typeface="Tahoma" panose="020B0604030504040204" pitchFamily="34" charset="0"/>
                <a:cs typeface="Tahoma" panose="020B0604030504040204" pitchFamily="34" charset="0"/>
              </a:rPr>
              <a:t> funcionar fins al mes d’octubre, quan les mesures del PROCICAT varen aturar les activitats presencials.</a:t>
            </a:r>
          </a:p>
        </p:txBody>
      </p:sp>
      <p:graphicFrame>
        <p:nvGraphicFramePr>
          <p:cNvPr id="10" name="Taula 9">
            <a:extLst>
              <a:ext uri="{FF2B5EF4-FFF2-40B4-BE49-F238E27FC236}">
                <a16:creationId xmlns:a16="http://schemas.microsoft.com/office/drawing/2014/main" id="{021A52E3-0F59-440E-8A7D-C4004ACB4292}"/>
              </a:ext>
            </a:extLst>
          </p:cNvPr>
          <p:cNvGraphicFramePr>
            <a:graphicFrameLocks noGrp="1"/>
          </p:cNvGraphicFramePr>
          <p:nvPr>
            <p:extLst>
              <p:ext uri="{D42A27DB-BD31-4B8C-83A1-F6EECF244321}">
                <p14:modId xmlns:p14="http://schemas.microsoft.com/office/powerpoint/2010/main" val="966612848"/>
              </p:ext>
            </p:extLst>
          </p:nvPr>
        </p:nvGraphicFramePr>
        <p:xfrm>
          <a:off x="2104566" y="4936966"/>
          <a:ext cx="2326104" cy="230130"/>
        </p:xfrm>
        <a:graphic>
          <a:graphicData uri="http://schemas.openxmlformats.org/drawingml/2006/table">
            <a:tbl>
              <a:tblPr firstRow="1" firstCol="1" lastRow="1" lastCol="1" bandRow="1" bandCol="1">
                <a:tableStyleId>{5C22544A-7EE6-4342-B048-85BDC9FD1C3A}</a:tableStyleId>
              </a:tblPr>
              <a:tblGrid>
                <a:gridCol w="1368152">
                  <a:extLst>
                    <a:ext uri="{9D8B030D-6E8A-4147-A177-3AD203B41FA5}">
                      <a16:colId xmlns:a16="http://schemas.microsoft.com/office/drawing/2014/main" val="1325083579"/>
                    </a:ext>
                  </a:extLst>
                </a:gridCol>
                <a:gridCol w="957952">
                  <a:extLst>
                    <a:ext uri="{9D8B030D-6E8A-4147-A177-3AD203B41FA5}">
                      <a16:colId xmlns:a16="http://schemas.microsoft.com/office/drawing/2014/main" val="3176517586"/>
                    </a:ext>
                  </a:extLst>
                </a:gridCol>
              </a:tblGrid>
              <a:tr h="230130">
                <a:tc>
                  <a:txBody>
                    <a:bodyPr/>
                    <a:lstStyle/>
                    <a:p>
                      <a:pPr algn="r">
                        <a:lnSpc>
                          <a:spcPct val="115000"/>
                        </a:lnSpc>
                        <a:spcAft>
                          <a:spcPts val="1000"/>
                        </a:spcAft>
                      </a:pPr>
                      <a:r>
                        <a:rPr lang="ca-ES" sz="1100" dirty="0">
                          <a:effectLst/>
                        </a:rPr>
                        <a:t>Total assistència</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dirty="0">
                          <a:solidFill>
                            <a:schemeClr val="tx1"/>
                          </a:solidFill>
                          <a:effectLst/>
                        </a:rPr>
                        <a:t>495</a:t>
                      </a:r>
                      <a:endParaRPr lang="ca-E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608989032"/>
                  </a:ext>
                </a:extLst>
              </a:tr>
            </a:tbl>
          </a:graphicData>
        </a:graphic>
      </p:graphicFrame>
      <p:graphicFrame>
        <p:nvGraphicFramePr>
          <p:cNvPr id="19" name="Taula 18">
            <a:extLst>
              <a:ext uri="{FF2B5EF4-FFF2-40B4-BE49-F238E27FC236}">
                <a16:creationId xmlns:a16="http://schemas.microsoft.com/office/drawing/2014/main" id="{937F2011-3729-4110-88F1-6F469F8A5AB4}"/>
              </a:ext>
            </a:extLst>
          </p:cNvPr>
          <p:cNvGraphicFramePr>
            <a:graphicFrameLocks noGrp="1"/>
          </p:cNvGraphicFramePr>
          <p:nvPr>
            <p:extLst>
              <p:ext uri="{D42A27DB-BD31-4B8C-83A1-F6EECF244321}">
                <p14:modId xmlns:p14="http://schemas.microsoft.com/office/powerpoint/2010/main" val="2693936475"/>
              </p:ext>
            </p:extLst>
          </p:nvPr>
        </p:nvGraphicFramePr>
        <p:xfrm>
          <a:off x="587441" y="7305375"/>
          <a:ext cx="5488940" cy="907415"/>
        </p:xfrm>
        <a:graphic>
          <a:graphicData uri="http://schemas.openxmlformats.org/drawingml/2006/table">
            <a:tbl>
              <a:tblPr firstRow="1" firstCol="1" bandRow="1">
                <a:tableStyleId>{5C22544A-7EE6-4342-B048-85BDC9FD1C3A}</a:tableStyleId>
              </a:tblPr>
              <a:tblGrid>
                <a:gridCol w="1829435">
                  <a:extLst>
                    <a:ext uri="{9D8B030D-6E8A-4147-A177-3AD203B41FA5}">
                      <a16:colId xmlns:a16="http://schemas.microsoft.com/office/drawing/2014/main" val="4112776713"/>
                    </a:ext>
                  </a:extLst>
                </a:gridCol>
                <a:gridCol w="1829435">
                  <a:extLst>
                    <a:ext uri="{9D8B030D-6E8A-4147-A177-3AD203B41FA5}">
                      <a16:colId xmlns:a16="http://schemas.microsoft.com/office/drawing/2014/main" val="1060061109"/>
                    </a:ext>
                  </a:extLst>
                </a:gridCol>
                <a:gridCol w="1830070">
                  <a:extLst>
                    <a:ext uri="{9D8B030D-6E8A-4147-A177-3AD203B41FA5}">
                      <a16:colId xmlns:a16="http://schemas.microsoft.com/office/drawing/2014/main" val="3157053969"/>
                    </a:ext>
                  </a:extLst>
                </a:gridCol>
              </a:tblGrid>
              <a:tr h="0">
                <a:tc>
                  <a:txBody>
                    <a:bodyPr/>
                    <a:lstStyle/>
                    <a:p>
                      <a:pPr>
                        <a:lnSpc>
                          <a:spcPct val="115000"/>
                        </a:lnSpc>
                        <a:spcAft>
                          <a:spcPts val="1000"/>
                        </a:spcAft>
                      </a:pPr>
                      <a:r>
                        <a:rPr lang="es-ES" sz="1100">
                          <a:effectLst/>
                        </a:rPr>
                        <a:t>Períodes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100">
                          <a:effectLst/>
                        </a:rPr>
                        <a:t>Unitats familiars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100">
                          <a:effectLst/>
                        </a:rPr>
                        <a:t>Persones grans ateses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8144944"/>
                  </a:ext>
                </a:extLst>
              </a:tr>
              <a:tr h="0">
                <a:tc>
                  <a:txBody>
                    <a:bodyPr/>
                    <a:lstStyle/>
                    <a:p>
                      <a:pPr>
                        <a:lnSpc>
                          <a:spcPct val="115000"/>
                        </a:lnSpc>
                        <a:spcAft>
                          <a:spcPts val="1000"/>
                        </a:spcAft>
                      </a:pPr>
                      <a:r>
                        <a:rPr lang="es-ES" sz="1100">
                          <a:effectLst/>
                        </a:rPr>
                        <a:t>Març-Juny</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113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185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8770198"/>
                  </a:ext>
                </a:extLst>
              </a:tr>
              <a:tr h="0">
                <a:tc>
                  <a:txBody>
                    <a:bodyPr/>
                    <a:lstStyle/>
                    <a:p>
                      <a:pPr>
                        <a:lnSpc>
                          <a:spcPct val="115000"/>
                        </a:lnSpc>
                        <a:spcAft>
                          <a:spcPts val="1000"/>
                        </a:spcAft>
                      </a:pPr>
                      <a:r>
                        <a:rPr lang="es-ES" sz="1100">
                          <a:effectLst/>
                        </a:rPr>
                        <a:t>Juliol-Setembre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88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137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3236616"/>
                  </a:ext>
                </a:extLst>
              </a:tr>
              <a:tr h="0">
                <a:tc>
                  <a:txBody>
                    <a:bodyPr/>
                    <a:lstStyle/>
                    <a:p>
                      <a:pPr>
                        <a:lnSpc>
                          <a:spcPct val="115000"/>
                        </a:lnSpc>
                        <a:spcAft>
                          <a:spcPts val="1000"/>
                        </a:spcAft>
                      </a:pPr>
                      <a:r>
                        <a:rPr lang="es-ES" sz="1100">
                          <a:effectLst/>
                        </a:rPr>
                        <a:t>Octubre-Desembre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103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177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2289455"/>
                  </a:ext>
                </a:extLst>
              </a:tr>
              <a:tr h="0">
                <a:tc>
                  <a:txBody>
                    <a:bodyPr/>
                    <a:lstStyle/>
                    <a:p>
                      <a:pPr algn="r">
                        <a:lnSpc>
                          <a:spcPct val="115000"/>
                        </a:lnSpc>
                        <a:spcAft>
                          <a:spcPts val="1000"/>
                        </a:spcAft>
                      </a:pPr>
                      <a:r>
                        <a:rPr lang="es-ES" sz="1100" dirty="0" err="1">
                          <a:effectLst/>
                        </a:rPr>
                        <a:t>Totals</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a:effectLst/>
                        </a:rPr>
                        <a:t>304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s-ES" sz="1000" dirty="0">
                          <a:effectLst/>
                        </a:rPr>
                        <a:t>499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0868749"/>
                  </a:ext>
                </a:extLst>
              </a:tr>
            </a:tbl>
          </a:graphicData>
        </a:graphic>
      </p:graphicFrame>
      <p:sp>
        <p:nvSpPr>
          <p:cNvPr id="21" name="QuadreDeText 20">
            <a:extLst>
              <a:ext uri="{FF2B5EF4-FFF2-40B4-BE49-F238E27FC236}">
                <a16:creationId xmlns:a16="http://schemas.microsoft.com/office/drawing/2014/main" id="{4E4F402F-F6FD-4103-A529-C7725EAD15B6}"/>
              </a:ext>
            </a:extLst>
          </p:cNvPr>
          <p:cNvSpPr txBox="1"/>
          <p:nvPr/>
        </p:nvSpPr>
        <p:spPr>
          <a:xfrm>
            <a:off x="288935" y="5554647"/>
            <a:ext cx="6085953" cy="1367041"/>
          </a:xfrm>
          <a:prstGeom prst="rect">
            <a:avLst/>
          </a:prstGeom>
          <a:noFill/>
        </p:spPr>
        <p:txBody>
          <a:bodyPr wrap="square">
            <a:spAutoFit/>
          </a:bodyPr>
          <a:lstStyle/>
          <a:p>
            <a:pPr algn="just">
              <a:spcBef>
                <a:spcPts val="1200"/>
              </a:spcBef>
              <a:spcAft>
                <a:spcPts val="300"/>
              </a:spcAft>
            </a:pPr>
            <a:r>
              <a:rPr lang="ca-ES" sz="1200" b="1" kern="1600" dirty="0">
                <a:solidFill>
                  <a:srgbClr val="2B67AF"/>
                </a:solidFill>
                <a:effectLst/>
                <a:latin typeface="Tahoma" panose="020B0604030504040204" pitchFamily="34" charset="0"/>
                <a:ea typeface="Tahoma" panose="020B0604030504040204" pitchFamily="34" charset="0"/>
                <a:cs typeface="Tahoma" panose="020B0604030504040204" pitchFamily="34" charset="0"/>
              </a:rPr>
              <a:t>Programa Connectats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Enguany, s’ha vist la necessitat de crear un nou programa que ens acostés als participants sense necessitat de </a:t>
            </a:r>
            <a:r>
              <a:rPr lang="ca-ES" sz="1200" dirty="0" err="1">
                <a:effectLst/>
                <a:latin typeface="Tahoma" panose="020B0604030504040204" pitchFamily="34" charset="0"/>
                <a:ea typeface="Tahoma" panose="020B0604030504040204" pitchFamily="34" charset="0"/>
                <a:cs typeface="Tahoma" panose="020B0604030504040204" pitchFamily="34" charset="0"/>
              </a:rPr>
              <a:t>presencialitat</a:t>
            </a:r>
            <a:r>
              <a:rPr lang="ca-ES" sz="1200" dirty="0">
                <a:effectLst/>
                <a:latin typeface="Tahoma" panose="020B0604030504040204" pitchFamily="34" charset="0"/>
                <a:ea typeface="Tahoma" panose="020B0604030504040204" pitchFamily="34" charset="0"/>
                <a:cs typeface="Tahoma" panose="020B0604030504040204" pitchFamily="34" charset="0"/>
              </a:rPr>
              <a:t>. </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Durant el confinament domiciliari es va engegar el dispositiu de suport i acompanyament telefònic que s’encarregava d’acompanyar a tots els participants del Centre de Recursos que així ho desitgessin.</a:t>
            </a:r>
          </a:p>
        </p:txBody>
      </p:sp>
    </p:spTree>
    <p:extLst>
      <p:ext uri="{BB962C8B-B14F-4D97-AF65-F5344CB8AC3E}">
        <p14:creationId xmlns:p14="http://schemas.microsoft.com/office/powerpoint/2010/main" val="1791984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33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5. Autonomia i Dependència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Rectangle 1"/>
          <p:cNvSpPr>
            <a:spLocks noChangeArrowheads="1"/>
          </p:cNvSpPr>
          <p:nvPr/>
        </p:nvSpPr>
        <p:spPr bwMode="auto">
          <a:xfrm>
            <a:off x="188640" y="813228"/>
            <a:ext cx="628654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ca-ES" sz="1200" b="1" dirty="0">
                <a:solidFill>
                  <a:srgbClr val="0070C0"/>
                </a:solidFill>
                <a:latin typeface="Tahoma" pitchFamily="34" charset="0"/>
                <a:ea typeface="Tahoma" pitchFamily="34" charset="0"/>
                <a:cs typeface="Tahoma" pitchFamily="34" charset="0"/>
              </a:rPr>
              <a:t>5.5. CENTRE DE RECURSOS PER A LA GENT GRAN </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lvl="0" algn="just"/>
            <a:r>
              <a:rPr lang="ca-ES" sz="1200" dirty="0"/>
              <a:t> </a:t>
            </a:r>
            <a:endParaRPr lang="ca-ES" sz="1200" dirty="0">
              <a:latin typeface="Tahoma" pitchFamily="34" charset="0"/>
              <a:ea typeface="Tahoma" pitchFamily="34" charset="0"/>
              <a:cs typeface="Tahoma" pitchFamily="34" charset="0"/>
            </a:endParaRPr>
          </a:p>
        </p:txBody>
      </p:sp>
      <p:sp>
        <p:nvSpPr>
          <p:cNvPr id="15" name="QuadreDeText 14">
            <a:extLst>
              <a:ext uri="{FF2B5EF4-FFF2-40B4-BE49-F238E27FC236}">
                <a16:creationId xmlns:a16="http://schemas.microsoft.com/office/drawing/2014/main" id="{2332FF4B-0A90-4E23-91EA-F4E4750D09A1}"/>
              </a:ext>
            </a:extLst>
          </p:cNvPr>
          <p:cNvSpPr txBox="1"/>
          <p:nvPr/>
        </p:nvSpPr>
        <p:spPr>
          <a:xfrm>
            <a:off x="2204864" y="1432285"/>
            <a:ext cx="5149850" cy="283219"/>
          </a:xfrm>
          <a:prstGeom prst="rect">
            <a:avLst/>
          </a:prstGeom>
          <a:noFill/>
        </p:spPr>
        <p:txBody>
          <a:bodyPr wrap="square">
            <a:spAutoFit/>
          </a:bodyPr>
          <a:lstStyle/>
          <a:p>
            <a:pPr>
              <a:lnSpc>
                <a:spcPct val="115000"/>
              </a:lnSpc>
              <a:spcBef>
                <a:spcPts val="1000"/>
              </a:spcBef>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Assistència a activitats</a:t>
            </a:r>
          </a:p>
        </p:txBody>
      </p:sp>
      <p:graphicFrame>
        <p:nvGraphicFramePr>
          <p:cNvPr id="3" name="Taula 2">
            <a:extLst>
              <a:ext uri="{FF2B5EF4-FFF2-40B4-BE49-F238E27FC236}">
                <a16:creationId xmlns:a16="http://schemas.microsoft.com/office/drawing/2014/main" id="{C67EE642-11E1-415E-B9AB-145CDCDD39EC}"/>
              </a:ext>
            </a:extLst>
          </p:cNvPr>
          <p:cNvGraphicFramePr>
            <a:graphicFrameLocks noGrp="1"/>
          </p:cNvGraphicFramePr>
          <p:nvPr>
            <p:extLst>
              <p:ext uri="{D42A27DB-BD31-4B8C-83A1-F6EECF244321}">
                <p14:modId xmlns:p14="http://schemas.microsoft.com/office/powerpoint/2010/main" val="3641133118"/>
              </p:ext>
            </p:extLst>
          </p:nvPr>
        </p:nvGraphicFramePr>
        <p:xfrm>
          <a:off x="374400" y="2037731"/>
          <a:ext cx="6150944" cy="4694509"/>
        </p:xfrm>
        <a:graphic>
          <a:graphicData uri="http://schemas.openxmlformats.org/drawingml/2006/table">
            <a:tbl>
              <a:tblPr firstRow="1" firstCol="1" lastRow="1" lastCol="1" bandRow="1" bandCol="1">
                <a:tableStyleId>{5C22544A-7EE6-4342-B048-85BDC9FD1C3A}</a:tableStyleId>
              </a:tblPr>
              <a:tblGrid>
                <a:gridCol w="1445344">
                  <a:extLst>
                    <a:ext uri="{9D8B030D-6E8A-4147-A177-3AD203B41FA5}">
                      <a16:colId xmlns:a16="http://schemas.microsoft.com/office/drawing/2014/main" val="3212204083"/>
                    </a:ext>
                  </a:extLst>
                </a:gridCol>
                <a:gridCol w="1656184">
                  <a:extLst>
                    <a:ext uri="{9D8B030D-6E8A-4147-A177-3AD203B41FA5}">
                      <a16:colId xmlns:a16="http://schemas.microsoft.com/office/drawing/2014/main" val="3906105579"/>
                    </a:ext>
                  </a:extLst>
                </a:gridCol>
                <a:gridCol w="2503561">
                  <a:extLst>
                    <a:ext uri="{9D8B030D-6E8A-4147-A177-3AD203B41FA5}">
                      <a16:colId xmlns:a16="http://schemas.microsoft.com/office/drawing/2014/main" val="3244154057"/>
                    </a:ext>
                  </a:extLst>
                </a:gridCol>
                <a:gridCol w="545855">
                  <a:extLst>
                    <a:ext uri="{9D8B030D-6E8A-4147-A177-3AD203B41FA5}">
                      <a16:colId xmlns:a16="http://schemas.microsoft.com/office/drawing/2014/main" val="3335626236"/>
                    </a:ext>
                  </a:extLst>
                </a:gridCol>
              </a:tblGrid>
              <a:tr h="490886">
                <a:tc>
                  <a:txBody>
                    <a:bodyPr/>
                    <a:lstStyle/>
                    <a:p>
                      <a:pP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a:effectLst/>
                        </a:rPr>
                        <a:t>Tipus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a:effectLst/>
                        </a:rPr>
                        <a:t>Activitat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ca-ES" sz="1100">
                          <a:effectLst/>
                        </a:rPr>
                        <a:t>Total</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8468733"/>
                  </a:ext>
                </a:extLst>
              </a:tr>
              <a:tr h="207556">
                <a:tc rowSpan="2">
                  <a:txBody>
                    <a:bodyPr/>
                    <a:lstStyle/>
                    <a:p>
                      <a:pPr>
                        <a:lnSpc>
                          <a:spcPct val="115000"/>
                        </a:lnSpc>
                        <a:spcAft>
                          <a:spcPts val="1000"/>
                        </a:spcAft>
                      </a:pPr>
                      <a:r>
                        <a:rPr lang="ca-ES" sz="1100">
                          <a:effectLst/>
                        </a:rPr>
                        <a:t>Gener</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Fisioteràpia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19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29788490"/>
                  </a:ext>
                </a:extLst>
              </a:tr>
              <a:tr h="388360">
                <a:tc vMerge="1">
                  <a:txBody>
                    <a:bodyPr/>
                    <a:lstStyle/>
                    <a:p>
                      <a:endParaRPr lang="ca-ES"/>
                    </a:p>
                  </a:txBody>
                  <a:tcPr/>
                </a:tc>
                <a:tc vMerge="1">
                  <a:txBody>
                    <a:bodyPr/>
                    <a:lstStyle/>
                    <a:p>
                      <a:endParaRPr lang="ca-ES"/>
                    </a:p>
                  </a:txBody>
                  <a:tcP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72</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7923359"/>
                  </a:ext>
                </a:extLst>
              </a:tr>
              <a:tr h="188316">
                <a:tc rowSpan="3">
                  <a:txBody>
                    <a:bodyPr/>
                    <a:lstStyle/>
                    <a:p>
                      <a:pPr>
                        <a:lnSpc>
                          <a:spcPct val="115000"/>
                        </a:lnSpc>
                        <a:spcAft>
                          <a:spcPts val="1000"/>
                        </a:spcAft>
                      </a:pPr>
                      <a:r>
                        <a:rPr lang="ca-ES" sz="1100">
                          <a:effectLst/>
                        </a:rPr>
                        <a:t>Febrer</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Col·laboració</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Itineraris Segurs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a:effectLst/>
                        </a:rPr>
                        <a:t>10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4269602"/>
                  </a:ext>
                </a:extLst>
              </a:tr>
              <a:tr h="188316">
                <a:tc vMerge="1">
                  <a:txBody>
                    <a:bodyPr/>
                    <a:lstStyle/>
                    <a:p>
                      <a:endParaRPr lang="ca-ES"/>
                    </a:p>
                  </a:txBody>
                  <a:tcPr/>
                </a:tc>
                <a:tc rowSpan="2">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Fisioteràpia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52</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0690785"/>
                  </a:ext>
                </a:extLst>
              </a:tr>
              <a:tr h="388360">
                <a:tc vMerge="1">
                  <a:txBody>
                    <a:bodyPr/>
                    <a:lstStyle/>
                    <a:p>
                      <a:endParaRPr lang="ca-ES"/>
                    </a:p>
                  </a:txBody>
                  <a:tcPr/>
                </a:tc>
                <a:tc vMerge="1">
                  <a:txBody>
                    <a:bodyPr/>
                    <a:lstStyle/>
                    <a:p>
                      <a:endParaRPr lang="ca-ES"/>
                    </a:p>
                  </a:txBody>
                  <a:tcP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a:effectLst/>
                        </a:rPr>
                        <a:t>171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6337757"/>
                  </a:ext>
                </a:extLst>
              </a:tr>
              <a:tr h="188316">
                <a:tc rowSpan="2">
                  <a:txBody>
                    <a:bodyPr/>
                    <a:lstStyle/>
                    <a:p>
                      <a:pPr>
                        <a:lnSpc>
                          <a:spcPct val="115000"/>
                        </a:lnSpc>
                        <a:spcAft>
                          <a:spcPts val="1000"/>
                        </a:spcAft>
                      </a:pPr>
                      <a:r>
                        <a:rPr lang="ca-ES" sz="1100">
                          <a:effectLst/>
                        </a:rPr>
                        <a:t>Març</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Fisioteràpia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28</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8666539"/>
                  </a:ext>
                </a:extLst>
              </a:tr>
              <a:tr h="388360">
                <a:tc vMerge="1">
                  <a:txBody>
                    <a:bodyPr/>
                    <a:lstStyle/>
                    <a:p>
                      <a:endParaRPr lang="ca-ES"/>
                    </a:p>
                  </a:txBody>
                  <a:tcPr/>
                </a:tc>
                <a:tc vMerge="1">
                  <a:txBody>
                    <a:bodyPr/>
                    <a:lstStyle/>
                    <a:p>
                      <a:endParaRPr lang="ca-ES"/>
                    </a:p>
                  </a:txBody>
                  <a:tcP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70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6022453"/>
                  </a:ext>
                </a:extLst>
              </a:tr>
              <a:tr h="501429">
                <a:tc>
                  <a:txBody>
                    <a:bodyPr/>
                    <a:lstStyle/>
                    <a:p>
                      <a:pPr>
                        <a:lnSpc>
                          <a:spcPct val="115000"/>
                        </a:lnSpc>
                        <a:spcAft>
                          <a:spcPts val="1000"/>
                        </a:spcAft>
                      </a:pPr>
                      <a:r>
                        <a:rPr lang="ca-ES" sz="1100">
                          <a:effectLst/>
                        </a:rPr>
                        <a:t>Juliol</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15</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7868756"/>
                  </a:ext>
                </a:extLst>
              </a:tr>
              <a:tr h="501429">
                <a:tc>
                  <a:txBody>
                    <a:bodyPr/>
                    <a:lstStyle/>
                    <a:p>
                      <a:pPr>
                        <a:lnSpc>
                          <a:spcPct val="115000"/>
                        </a:lnSpc>
                        <a:spcAft>
                          <a:spcPts val="1000"/>
                        </a:spcAft>
                      </a:pPr>
                      <a:r>
                        <a:rPr lang="ca-ES" sz="1100">
                          <a:effectLst/>
                        </a:rPr>
                        <a:t>Agost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19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7522516"/>
                  </a:ext>
                </a:extLst>
              </a:tr>
              <a:tr h="501429">
                <a:tc>
                  <a:txBody>
                    <a:bodyPr/>
                    <a:lstStyle/>
                    <a:p>
                      <a:pPr>
                        <a:lnSpc>
                          <a:spcPct val="115000"/>
                        </a:lnSpc>
                        <a:spcAft>
                          <a:spcPts val="1000"/>
                        </a:spcAft>
                      </a:pPr>
                      <a:r>
                        <a:rPr lang="ca-ES" sz="1100">
                          <a:effectLst/>
                        </a:rPr>
                        <a:t>Setembre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29</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3725891"/>
                  </a:ext>
                </a:extLst>
              </a:tr>
              <a:tr h="501429">
                <a:tc>
                  <a:txBody>
                    <a:bodyPr/>
                    <a:lstStyle/>
                    <a:p>
                      <a:pPr>
                        <a:lnSpc>
                          <a:spcPct val="115000"/>
                        </a:lnSpc>
                        <a:spcAft>
                          <a:spcPts val="1000"/>
                        </a:spcAft>
                      </a:pPr>
                      <a:r>
                        <a:rPr lang="ca-ES" sz="1100">
                          <a:effectLst/>
                        </a:rPr>
                        <a:t>Octubre</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Tallers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ca-ES" sz="1100">
                          <a:effectLst/>
                        </a:rPr>
                        <a:t>Activitats dinamitzades: entreteniments de memòria i manualitats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15000"/>
                        </a:lnSpc>
                        <a:spcAft>
                          <a:spcPts val="1000"/>
                        </a:spcAft>
                      </a:pPr>
                      <a:r>
                        <a:rPr lang="ca-ES" sz="1100" dirty="0">
                          <a:effectLst/>
                        </a:rPr>
                        <a:t>10</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1010676"/>
                  </a:ext>
                </a:extLst>
              </a:tr>
              <a:tr h="260323">
                <a:tc gridSpan="3">
                  <a:txBody>
                    <a:bodyPr/>
                    <a:lstStyle/>
                    <a:p>
                      <a:pPr algn="r">
                        <a:lnSpc>
                          <a:spcPct val="115000"/>
                        </a:lnSpc>
                        <a:spcAft>
                          <a:spcPts val="1000"/>
                        </a:spcAft>
                      </a:pPr>
                      <a:r>
                        <a:rPr lang="ca-ES" sz="1100">
                          <a:effectLst/>
                        </a:rPr>
                        <a:t>Total assistència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ca-ES"/>
                    </a:p>
                  </a:txBody>
                  <a:tcPr/>
                </a:tc>
                <a:tc hMerge="1">
                  <a:txBody>
                    <a:bodyPr/>
                    <a:lstStyle/>
                    <a:p>
                      <a:endParaRPr lang="ca-ES"/>
                    </a:p>
                  </a:txBody>
                  <a:tcPr/>
                </a:tc>
                <a:tc>
                  <a:txBody>
                    <a:bodyPr/>
                    <a:lstStyle/>
                    <a:p>
                      <a:pPr algn="r">
                        <a:lnSpc>
                          <a:spcPct val="115000"/>
                        </a:lnSpc>
                        <a:spcAft>
                          <a:spcPts val="1000"/>
                        </a:spcAft>
                      </a:pPr>
                      <a:r>
                        <a:rPr lang="ca-ES" sz="1100" dirty="0">
                          <a:effectLst/>
                        </a:rPr>
                        <a:t>495</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86353382"/>
                  </a:ext>
                </a:extLst>
              </a:tr>
            </a:tbl>
          </a:graphicData>
        </a:graphic>
      </p:graphicFrame>
    </p:spTree>
    <p:extLst>
      <p:ext uri="{BB962C8B-B14F-4D97-AF65-F5344CB8AC3E}">
        <p14:creationId xmlns:p14="http://schemas.microsoft.com/office/powerpoint/2010/main" val="42633409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34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6. Igualtat i Gènere</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C48324A6-6723-4831-80AA-E3D48090BB3A}"/>
              </a:ext>
            </a:extLst>
          </p:cNvPr>
          <p:cNvSpPr txBox="1"/>
          <p:nvPr/>
        </p:nvSpPr>
        <p:spPr>
          <a:xfrm>
            <a:off x="404664" y="827584"/>
            <a:ext cx="6048672" cy="276999"/>
          </a:xfrm>
          <a:prstGeom prst="rect">
            <a:avLst/>
          </a:prstGeom>
          <a:noFill/>
        </p:spPr>
        <p:txBody>
          <a:bodyPr wrap="square">
            <a:spAutoFit/>
          </a:bodyPr>
          <a:lstStyle/>
          <a:p>
            <a:pPr lvl="0" algn="just"/>
            <a:r>
              <a:rPr lang="ca-ES" sz="1200" b="1" dirty="0">
                <a:solidFill>
                  <a:srgbClr val="0070C0"/>
                </a:solidFill>
                <a:latin typeface="Tahoma" pitchFamily="34" charset="0"/>
                <a:ea typeface="Tahoma" pitchFamily="34" charset="0"/>
                <a:cs typeface="Tahoma" pitchFamily="34" charset="0"/>
              </a:rPr>
              <a:t>6.1. SERVEI D’INFORMACIÓ I ATENCIÓ A LES DONES: SIAD GIRONÈS-SALT</a:t>
            </a:r>
          </a:p>
        </p:txBody>
      </p:sp>
      <p:sp>
        <p:nvSpPr>
          <p:cNvPr id="10" name="QuadreDeText 9">
            <a:extLst>
              <a:ext uri="{FF2B5EF4-FFF2-40B4-BE49-F238E27FC236}">
                <a16:creationId xmlns:a16="http://schemas.microsoft.com/office/drawing/2014/main" id="{F966F9B3-92D2-491E-851E-39B81E6E7EF5}"/>
              </a:ext>
            </a:extLst>
          </p:cNvPr>
          <p:cNvSpPr txBox="1"/>
          <p:nvPr/>
        </p:nvSpPr>
        <p:spPr>
          <a:xfrm>
            <a:off x="381000" y="1259632"/>
            <a:ext cx="5928320" cy="4667945"/>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El SIAD va adreçat a totes les dones del Gironès i ofereix informació, orientació i assessorament legal en aspectes d’àmbit laboral, jurídic, psicològic, social, personal i familiar.</a:t>
            </a:r>
          </a:p>
          <a:p>
            <a:pPr marL="0" marR="0" lvl="0" indent="0" algn="just" defTabSz="914400" rtl="0" eaLnBrk="1" fontAlgn="auto" latinLnBrk="0" hangingPunct="1">
              <a:spcBef>
                <a:spcPts val="0"/>
              </a:spcBef>
              <a:spcAft>
                <a:spcPts val="0"/>
              </a:spcAft>
              <a:buClrTx/>
              <a:buSzTx/>
              <a:buFontTx/>
              <a:buNone/>
              <a:tabLst/>
              <a:defRPr/>
            </a:pPr>
            <a:endParaRPr lang="ca-ES" sz="12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Del 16 de març fins a mitjans de maig els assessoraments psicològics i les atencions es van dur a terme de manera telemàtica (videotrucada o trucada telefònica). En alguns casos donats els indicadors de risc de violència masclista es van dur a terme trucades de seguiment de manera regular (setmanal o quinzenal).</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Durant tot el confinament no es va fer atenció directe i el temps es va dedicar a fer seguiment telefònic. Pel que fa les </a:t>
            </a:r>
            <a:r>
              <a:rPr lang="ca-ES" sz="1200" b="1" dirty="0">
                <a:effectLst/>
                <a:latin typeface="Tahoma" panose="020B0604030504040204" pitchFamily="34" charset="0"/>
                <a:ea typeface="Tahoma" panose="020B0604030504040204" pitchFamily="34" charset="0"/>
                <a:cs typeface="Tahoma" panose="020B0604030504040204" pitchFamily="34" charset="0"/>
              </a:rPr>
              <a:t>accions grupals o comunitàries</a:t>
            </a:r>
            <a:r>
              <a:rPr lang="ca-ES" sz="1200" dirty="0">
                <a:effectLst/>
                <a:latin typeface="Tahoma" panose="020B0604030504040204" pitchFamily="34" charset="0"/>
                <a:ea typeface="Tahoma" panose="020B0604030504040204" pitchFamily="34" charset="0"/>
                <a:cs typeface="Tahoma" panose="020B0604030504040204" pitchFamily="34" charset="0"/>
              </a:rPr>
              <a:t> durant el confinament es van aturar i es va generar material en format virtual que es van penjar a les xarxes socials del Servei.</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Contra tot pronòstic no vam detectar un augment significatiu</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ca-ES" sz="1200" dirty="0">
                <a:effectLst/>
                <a:latin typeface="Tahoma" panose="020B0604030504040204" pitchFamily="34" charset="0"/>
                <a:ea typeface="Tahoma" panose="020B0604030504040204" pitchFamily="34" charset="0"/>
                <a:cs typeface="Tahoma" panose="020B0604030504040204" pitchFamily="34" charset="0"/>
              </a:rPr>
              <a:t>dels casos de dones en situació d'urgència per violència masclista durant el confinament.</a:t>
            </a:r>
          </a:p>
          <a:p>
            <a:pPr algn="just">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La pandèmia ha provocat un us més continuat i intensiu de les noves tecnologies que s'evidencia en les reunions d'equip i amb d'altres serveis i professionals mitjançant vídeo, accions de seguiment de les dones ateses o assessoraments jurídics o psicològics mitjançant videotrucada. També en l’edició de material o la seva readaptació en format audiovisual (càpsules, tallers educatius,...) majoritàriament destinats a accions grupals amb alumnes dels centres educatius o centres joves, donat que el format presencial no era possible.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aphicFrame>
        <p:nvGraphicFramePr>
          <p:cNvPr id="9" name="Taula 8">
            <a:extLst>
              <a:ext uri="{FF2B5EF4-FFF2-40B4-BE49-F238E27FC236}">
                <a16:creationId xmlns:a16="http://schemas.microsoft.com/office/drawing/2014/main" id="{F265195B-213D-4D8C-8E84-B9C8632FB3B8}"/>
              </a:ext>
            </a:extLst>
          </p:cNvPr>
          <p:cNvGraphicFramePr>
            <a:graphicFrameLocks noGrp="1"/>
          </p:cNvGraphicFramePr>
          <p:nvPr>
            <p:extLst>
              <p:ext uri="{D42A27DB-BD31-4B8C-83A1-F6EECF244321}">
                <p14:modId xmlns:p14="http://schemas.microsoft.com/office/powerpoint/2010/main" val="1562798879"/>
              </p:ext>
            </p:extLst>
          </p:nvPr>
        </p:nvGraphicFramePr>
        <p:xfrm>
          <a:off x="569144" y="6305870"/>
          <a:ext cx="5456555" cy="1876425"/>
        </p:xfrm>
        <a:graphic>
          <a:graphicData uri="http://schemas.openxmlformats.org/drawingml/2006/table">
            <a:tbl>
              <a:tblPr firstRow="1" firstCol="1" bandRow="1">
                <a:tableStyleId>{5C22544A-7EE6-4342-B048-85BDC9FD1C3A}</a:tableStyleId>
              </a:tblPr>
              <a:tblGrid>
                <a:gridCol w="3784600">
                  <a:extLst>
                    <a:ext uri="{9D8B030D-6E8A-4147-A177-3AD203B41FA5}">
                      <a16:colId xmlns:a16="http://schemas.microsoft.com/office/drawing/2014/main" val="2107354904"/>
                    </a:ext>
                  </a:extLst>
                </a:gridCol>
                <a:gridCol w="1671955">
                  <a:extLst>
                    <a:ext uri="{9D8B030D-6E8A-4147-A177-3AD203B41FA5}">
                      <a16:colId xmlns:a16="http://schemas.microsoft.com/office/drawing/2014/main" val="443758415"/>
                    </a:ext>
                  </a:extLst>
                </a:gridCol>
              </a:tblGrid>
              <a:tr h="342900">
                <a:tc>
                  <a:txBody>
                    <a:bodyPr/>
                    <a:lstStyle/>
                    <a:p>
                      <a:pPr>
                        <a:lnSpc>
                          <a:spcPct val="115000"/>
                        </a:lnSpc>
                      </a:pPr>
                      <a:endParaRPr lang="ca-ES" sz="11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050" dirty="0">
                          <a:effectLst/>
                        </a:rPr>
                        <a:t>2020</a:t>
                      </a:r>
                      <a:endParaRPr lang="ca-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902989451"/>
                  </a:ext>
                </a:extLst>
              </a:tr>
              <a:tr h="190500">
                <a:tc>
                  <a:txBody>
                    <a:bodyPr/>
                    <a:lstStyle/>
                    <a:p>
                      <a:pPr>
                        <a:lnSpc>
                          <a:spcPct val="115000"/>
                        </a:lnSpc>
                        <a:spcAft>
                          <a:spcPts val="1000"/>
                        </a:spcAft>
                      </a:pPr>
                      <a:r>
                        <a:rPr lang="ca-ES" sz="1000" dirty="0">
                          <a:effectLst/>
                        </a:rPr>
                        <a:t>Accions grupals i comunitàries</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nSpc>
                          <a:spcPct val="115000"/>
                        </a:lnSpc>
                        <a:spcAft>
                          <a:spcPts val="1000"/>
                        </a:spcAft>
                      </a:pPr>
                      <a:r>
                        <a:rPr lang="ca-ES" sz="1100" dirty="0">
                          <a:effectLst/>
                        </a:rPr>
                        <a:t> </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extLst>
                  <a:ext uri="{0D108BD9-81ED-4DB2-BD59-A6C34878D82A}">
                    <a16:rowId xmlns:a16="http://schemas.microsoft.com/office/drawing/2014/main" val="4291175003"/>
                  </a:ext>
                </a:extLst>
              </a:tr>
              <a:tr h="190500">
                <a:tc>
                  <a:txBody>
                    <a:bodyPr/>
                    <a:lstStyle/>
                    <a:p>
                      <a:pPr>
                        <a:lnSpc>
                          <a:spcPct val="115000"/>
                        </a:lnSpc>
                        <a:spcAft>
                          <a:spcPts val="1000"/>
                        </a:spcAft>
                      </a:pPr>
                      <a:r>
                        <a:rPr lang="ca-ES" sz="1000">
                          <a:effectLst/>
                        </a:rPr>
                        <a:t>Nº total de tallers (ESO I CEIP)</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142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63412879"/>
                  </a:ext>
                </a:extLst>
              </a:tr>
              <a:tr h="190500">
                <a:tc>
                  <a:txBody>
                    <a:bodyPr/>
                    <a:lstStyle/>
                    <a:p>
                      <a:pPr>
                        <a:lnSpc>
                          <a:spcPct val="115000"/>
                        </a:lnSpc>
                        <a:spcAft>
                          <a:spcPts val="1000"/>
                        </a:spcAft>
                      </a:pPr>
                      <a:r>
                        <a:rPr lang="ca-ES" sz="1000">
                          <a:effectLst/>
                        </a:rPr>
                        <a:t>Nº tallers alumnes (ESO I CEIP)</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1973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96900740"/>
                  </a:ext>
                </a:extLst>
              </a:tr>
              <a:tr h="190500">
                <a:tc>
                  <a:txBody>
                    <a:bodyPr/>
                    <a:lstStyle/>
                    <a:p>
                      <a:pPr>
                        <a:lnSpc>
                          <a:spcPct val="115000"/>
                        </a:lnSpc>
                        <a:spcAft>
                          <a:spcPts val="1000"/>
                        </a:spcAft>
                      </a:pPr>
                      <a:r>
                        <a:rPr lang="ca-ES" sz="1000" dirty="0">
                          <a:effectLst/>
                        </a:rPr>
                        <a:t>Atenció individual (jurídica i psicològica)</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solidFill>
                      <a:srgbClr val="002060"/>
                    </a:solidFill>
                  </a:tcPr>
                </a:tc>
                <a:tc>
                  <a:txBody>
                    <a:bodyPr/>
                    <a:lstStyle/>
                    <a:p>
                      <a:pPr>
                        <a:lnSpc>
                          <a:spcPct val="115000"/>
                        </a:lnSpc>
                        <a:spcAft>
                          <a:spcPts val="1000"/>
                        </a:spcAft>
                      </a:pPr>
                      <a:r>
                        <a:rPr lang="ca-ES" sz="1100" dirty="0">
                          <a:effectLst/>
                        </a:rPr>
                        <a:t> </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extLst>
                  <a:ext uri="{0D108BD9-81ED-4DB2-BD59-A6C34878D82A}">
                    <a16:rowId xmlns:a16="http://schemas.microsoft.com/office/drawing/2014/main" val="531855016"/>
                  </a:ext>
                </a:extLst>
              </a:tr>
              <a:tr h="190500">
                <a:tc>
                  <a:txBody>
                    <a:bodyPr/>
                    <a:lstStyle/>
                    <a:p>
                      <a:pPr>
                        <a:lnSpc>
                          <a:spcPct val="115000"/>
                        </a:lnSpc>
                        <a:spcAft>
                          <a:spcPts val="1000"/>
                        </a:spcAft>
                      </a:pPr>
                      <a:r>
                        <a:rPr lang="ca-ES" sz="1000">
                          <a:effectLst/>
                        </a:rPr>
                        <a:t>Nº total d'assessoraments jurídics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229</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70560532"/>
                  </a:ext>
                </a:extLst>
              </a:tr>
              <a:tr h="190500">
                <a:tc>
                  <a:txBody>
                    <a:bodyPr/>
                    <a:lstStyle/>
                    <a:p>
                      <a:pPr>
                        <a:lnSpc>
                          <a:spcPct val="115000"/>
                        </a:lnSpc>
                        <a:spcAft>
                          <a:spcPts val="1000"/>
                        </a:spcAft>
                      </a:pPr>
                      <a:r>
                        <a:rPr lang="ca-ES" sz="1000">
                          <a:effectLst/>
                        </a:rPr>
                        <a:t>Nº dones ateses (asses. jurídic)</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201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37406691"/>
                  </a:ext>
                </a:extLst>
              </a:tr>
              <a:tr h="190500">
                <a:tc>
                  <a:txBody>
                    <a:bodyPr/>
                    <a:lstStyle/>
                    <a:p>
                      <a:pPr>
                        <a:lnSpc>
                          <a:spcPct val="115000"/>
                        </a:lnSpc>
                        <a:spcAft>
                          <a:spcPts val="1000"/>
                        </a:spcAft>
                      </a:pPr>
                      <a:r>
                        <a:rPr lang="ca-ES" sz="1000">
                          <a:effectLst/>
                        </a:rPr>
                        <a:t>Nº sessions (atenció psicològica)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258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54907956"/>
                  </a:ext>
                </a:extLst>
              </a:tr>
              <a:tr h="200025">
                <a:tc>
                  <a:txBody>
                    <a:bodyPr/>
                    <a:lstStyle/>
                    <a:p>
                      <a:pPr>
                        <a:lnSpc>
                          <a:spcPct val="115000"/>
                        </a:lnSpc>
                        <a:spcAft>
                          <a:spcPts val="1000"/>
                        </a:spcAft>
                      </a:pPr>
                      <a:r>
                        <a:rPr lang="ca-ES" sz="1000">
                          <a:effectLst/>
                        </a:rPr>
                        <a:t>Nº de dones ateses (atenció psicològica)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dirty="0">
                          <a:effectLst/>
                        </a:rPr>
                        <a:t>82</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31388724"/>
                  </a:ext>
                </a:extLst>
              </a:tr>
            </a:tbl>
          </a:graphicData>
        </a:graphic>
      </p:graphicFrame>
    </p:spTree>
    <p:extLst>
      <p:ext uri="{BB962C8B-B14F-4D97-AF65-F5344CB8AC3E}">
        <p14:creationId xmlns:p14="http://schemas.microsoft.com/office/powerpoint/2010/main" val="7902264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35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6. Igualtat i Gènere</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7" name="QuadreDeText 6">
            <a:extLst>
              <a:ext uri="{FF2B5EF4-FFF2-40B4-BE49-F238E27FC236}">
                <a16:creationId xmlns:a16="http://schemas.microsoft.com/office/drawing/2014/main" id="{5758D043-1F63-4D6F-82FB-2111AB70084B}"/>
              </a:ext>
            </a:extLst>
          </p:cNvPr>
          <p:cNvSpPr txBox="1"/>
          <p:nvPr/>
        </p:nvSpPr>
        <p:spPr>
          <a:xfrm>
            <a:off x="381000" y="1259632"/>
            <a:ext cx="5928320" cy="6642844"/>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ca-E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Formació i accions professionals:</a:t>
            </a:r>
          </a:p>
          <a:p>
            <a:pPr marL="0" marR="0" lvl="0" indent="0" algn="just" defTabSz="914400" rtl="0" eaLnBrk="1" fontAlgn="auto" latinLnBrk="0" hangingPunct="1">
              <a:spcBef>
                <a:spcPts val="0"/>
              </a:spcBef>
              <a:spcAft>
                <a:spcPts val="0"/>
              </a:spcAft>
              <a:buClrTx/>
              <a:buSzTx/>
              <a:buFontTx/>
              <a:buNone/>
              <a:tabLst/>
              <a:defRPr/>
            </a:pPr>
            <a:endPar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Curs de capacitació per l'atenció de les violències masclistes (CAVM)</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Programa APROP (Alba </a:t>
            </a:r>
            <a:r>
              <a:rPr lang="ca-ES" sz="1200" dirty="0" err="1">
                <a:effectLst/>
                <a:latin typeface="Tahoma" panose="020B0604030504040204" pitchFamily="34" charset="0"/>
                <a:ea typeface="Tahoma" panose="020B0604030504040204" pitchFamily="34" charset="0"/>
                <a:cs typeface="Tahoma" panose="020B0604030504040204" pitchFamily="34" charset="0"/>
              </a:rPr>
              <a:t>Alfageme</a:t>
            </a:r>
            <a:r>
              <a:rPr lang="ca-ES" sz="1200" dirty="0">
                <a:effectLst/>
                <a:latin typeface="Tahoma" panose="020B0604030504040204" pitchFamily="34" charset="0"/>
                <a:ea typeface="Tahoma" panose="020B0604030504040204" pitchFamily="34" charset="0"/>
                <a:cs typeface="Tahoma" panose="020B0604030504040204" pitchFamily="34" charset="0"/>
              </a:rPr>
              <a:t>)</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Abordatge d'homes que exerceixen la VM en la parella</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Curs d'intervenció amb homes agressors</a:t>
            </a:r>
          </a:p>
          <a:p>
            <a:pPr marL="0" marR="0" lvl="0" indent="0" algn="just" defTabSz="914400" rtl="0" eaLnBrk="1" fontAlgn="auto" latinLnBrk="0" hangingPunct="1">
              <a:spcBef>
                <a:spcPts val="0"/>
              </a:spcBef>
              <a:spcAft>
                <a:spcPts val="0"/>
              </a:spcAft>
              <a:buClrTx/>
              <a:buSzTx/>
              <a:buFontTx/>
              <a:buNone/>
              <a:tabLst/>
              <a:defRP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defRPr/>
            </a:pPr>
            <a:r>
              <a:rPr kumimoji="0" lang="ca-E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Accions Grupals:</a:t>
            </a:r>
          </a:p>
          <a:p>
            <a:pPr marL="0" marR="0" lvl="0" indent="0" algn="just" defTabSz="914400" rtl="0" eaLnBrk="1" fontAlgn="auto" latinLnBrk="0" hangingPunct="1">
              <a:spcBef>
                <a:spcPts val="0"/>
              </a:spcBef>
              <a:spcAft>
                <a:spcPts val="0"/>
              </a:spcAft>
              <a:buClrTx/>
              <a:buSzTx/>
              <a:buFontTx/>
              <a:buNone/>
              <a:tabLst/>
              <a:defRP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marL="171450" indent="-171450">
              <a:spcAft>
                <a:spcPts val="10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Grup Terapèutic d’estratègies d’autoregulació</a:t>
            </a:r>
            <a:r>
              <a:rPr lang="ca-ES" sz="1200" dirty="0">
                <a:latin typeface="Tahoma" panose="020B0604030504040204" pitchFamily="34" charset="0"/>
                <a:ea typeface="Tahoma" panose="020B0604030504040204" pitchFamily="34" charset="0"/>
                <a:cs typeface="Tahoma" panose="020B0604030504040204" pitchFamily="34" charset="0"/>
              </a:rPr>
              <a:t> i d’autocora personal en casos de violència masclista </a:t>
            </a:r>
            <a:r>
              <a:rPr lang="ca-ES" sz="1200" b="1" dirty="0">
                <a:effectLst/>
                <a:latin typeface="Tahoma" panose="020B0604030504040204" pitchFamily="34" charset="0"/>
                <a:ea typeface="Tahoma" panose="020B0604030504040204" pitchFamily="34" charset="0"/>
                <a:cs typeface="Tahoma" panose="020B0604030504040204" pitchFamily="34" charset="0"/>
              </a:rPr>
              <a:t>al gironès i salt</a:t>
            </a:r>
            <a:r>
              <a:rPr lang="ca-ES" sz="1200" dirty="0">
                <a:effectLst/>
                <a:latin typeface="Tahoma" panose="020B0604030504040204" pitchFamily="34" charset="0"/>
                <a:ea typeface="Tahoma" panose="020B0604030504040204" pitchFamily="34" charset="0"/>
                <a:cs typeface="Tahoma" panose="020B0604030504040204" pitchFamily="34" charset="0"/>
              </a:rPr>
              <a:t> </a:t>
            </a:r>
          </a:p>
          <a:p>
            <a:pPr marL="171450" indent="-171450">
              <a:spcAft>
                <a:spcPts val="10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Oferir eines i estratègies pràctiques </a:t>
            </a:r>
            <a:r>
              <a:rPr lang="ca-ES" sz="1200" dirty="0" err="1">
                <a:effectLst/>
                <a:latin typeface="Tahoma" panose="020B0604030504040204" pitchFamily="34" charset="0"/>
                <a:ea typeface="Tahoma" panose="020B0604030504040204" pitchFamily="34" charset="0"/>
                <a:cs typeface="Tahoma" panose="020B0604030504040204" pitchFamily="34" charset="0"/>
              </a:rPr>
              <a:t>d'autorregulació</a:t>
            </a:r>
            <a:r>
              <a:rPr lang="ca-ES" sz="1200" dirty="0">
                <a:effectLst/>
                <a:latin typeface="Tahoma" panose="020B0604030504040204" pitchFamily="34" charset="0"/>
                <a:ea typeface="Tahoma" panose="020B0604030504040204" pitchFamily="34" charset="0"/>
                <a:cs typeface="Tahoma" panose="020B0604030504040204" pitchFamily="34" charset="0"/>
              </a:rPr>
              <a:t> i </a:t>
            </a:r>
            <a:r>
              <a:rPr lang="ca-ES" sz="1200" dirty="0" err="1">
                <a:effectLst/>
                <a:latin typeface="Tahoma" panose="020B0604030504040204" pitchFamily="34" charset="0"/>
                <a:ea typeface="Tahoma" panose="020B0604030504040204" pitchFamily="34" charset="0"/>
                <a:cs typeface="Tahoma" panose="020B0604030504040204" pitchFamily="34" charset="0"/>
              </a:rPr>
              <a:t>d'autocura</a:t>
            </a:r>
            <a:r>
              <a:rPr lang="ca-ES" sz="1200" dirty="0">
                <a:effectLst/>
                <a:latin typeface="Tahoma" panose="020B0604030504040204" pitchFamily="34" charset="0"/>
                <a:ea typeface="Tahoma" panose="020B0604030504040204" pitchFamily="34" charset="0"/>
                <a:cs typeface="Tahoma" panose="020B0604030504040204" pitchFamily="34" charset="0"/>
              </a:rPr>
              <a:t> a dones que han viscut situacions de violència masclista</a:t>
            </a:r>
          </a:p>
          <a:p>
            <a:pPr algn="just">
              <a:defRPr/>
            </a:pPr>
            <a:r>
              <a:rPr lang="ca-ES" sz="1200" b="1" dirty="0">
                <a:effectLst/>
                <a:latin typeface="Tahoma" panose="020B0604030504040204" pitchFamily="34" charset="0"/>
                <a:ea typeface="Tahoma" panose="020B0604030504040204" pitchFamily="34" charset="0"/>
                <a:cs typeface="Tahoma" panose="020B0604030504040204" pitchFamily="34" charset="0"/>
              </a:rPr>
              <a:t>Accions de sensibilització comunitària:</a:t>
            </a:r>
          </a:p>
          <a:p>
            <a:pPr algn="just">
              <a:defRPr/>
            </a:pPr>
            <a:endParaRPr lang="ca-ES" sz="1200" b="1" dirty="0">
              <a:latin typeface="Tahoma" panose="020B0604030504040204" pitchFamily="34" charset="0"/>
              <a:ea typeface="Tahoma" panose="020B0604030504040204" pitchFamily="34" charset="0"/>
              <a:cs typeface="Tahoma" panose="020B0604030504040204" pitchFamily="34" charset="0"/>
            </a:endParaRPr>
          </a:p>
          <a:p>
            <a:pPr marL="171450" indent="-171450">
              <a:spcAft>
                <a:spcPts val="6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Dia Internacional de la Dona a Llagostera</a:t>
            </a:r>
          </a:p>
          <a:p>
            <a:pPr marL="171450" indent="-171450">
              <a:spcAft>
                <a:spcPts val="6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Taller sobre agressions sexistes</a:t>
            </a:r>
          </a:p>
          <a:p>
            <a:pPr marL="171450" indent="-171450">
              <a:spcAft>
                <a:spcPts val="6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Assessorament a un equip educatiu en relació a la gestió grupal de la diversitat d'orientació sexual i de gènere</a:t>
            </a:r>
          </a:p>
          <a:p>
            <a:pPr marL="171450" indent="-171450">
              <a:spcAft>
                <a:spcPts val="6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Taula de prevenció de la mutilació genital femenina i els matrimonis forçats</a:t>
            </a:r>
          </a:p>
          <a:p>
            <a:pPr marL="628650" lvl="1" indent="-171450">
              <a:spcAft>
                <a:spcPts val="6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En aquest apartat vam organitzar dues formacions que </a:t>
            </a:r>
            <a:r>
              <a:rPr lang="ca-ES" sz="1200" dirty="0" err="1">
                <a:effectLst/>
                <a:latin typeface="Tahoma" panose="020B0604030504040204" pitchFamily="34" charset="0"/>
                <a:ea typeface="Tahoma" panose="020B0604030504040204" pitchFamily="34" charset="0"/>
                <a:cs typeface="Tahoma" panose="020B0604030504040204" pitchFamily="34" charset="0"/>
              </a:rPr>
              <a:t>teníen</a:t>
            </a:r>
            <a:r>
              <a:rPr lang="ca-ES" sz="1200" dirty="0">
                <a:effectLst/>
                <a:latin typeface="Tahoma" panose="020B0604030504040204" pitchFamily="34" charset="0"/>
                <a:ea typeface="Tahoma" panose="020B0604030504040204" pitchFamily="34" charset="0"/>
                <a:cs typeface="Tahoma" panose="020B0604030504040204" pitchFamily="34" charset="0"/>
              </a:rPr>
              <a:t> per objecte tractar la desigualtat i l'equitat de gènere en l.es administracions publiques. De manera concreta, també s'abordava la problemàtica de l'assetjament per raó de gènere en l'àmbit laboral i l'assetjament sexual a la feina. Les dues formacions es van dur a terme en format virtual (videoconferència) i van anar destinades una d'elles per a responsables polítics i comandaments de l'administració local; i l'altra per a tècnics de diferents serveis municipals i comarcals.</a:t>
            </a:r>
          </a:p>
          <a:p>
            <a:pPr marL="628650" lvl="1" indent="-171450">
              <a:buFont typeface="Arial" panose="020B0604020202020204" pitchFamily="34" charset="0"/>
              <a:buChar cha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defRP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spcBef>
                <a:spcPts val="0"/>
              </a:spcBef>
              <a:spcAft>
                <a:spcPts val="0"/>
              </a:spcAft>
              <a:buClrTx/>
              <a:buSzTx/>
              <a:buFontTx/>
              <a:buNone/>
              <a:tabLst/>
              <a:defRP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070805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36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6. Igualtat i Gènere</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7" name="QuadreDeText 6">
            <a:extLst>
              <a:ext uri="{FF2B5EF4-FFF2-40B4-BE49-F238E27FC236}">
                <a16:creationId xmlns:a16="http://schemas.microsoft.com/office/drawing/2014/main" id="{5758D043-1F63-4D6F-82FB-2111AB70084B}"/>
              </a:ext>
            </a:extLst>
          </p:cNvPr>
          <p:cNvSpPr txBox="1"/>
          <p:nvPr/>
        </p:nvSpPr>
        <p:spPr>
          <a:xfrm>
            <a:off x="332656" y="755576"/>
            <a:ext cx="5928320" cy="7530331"/>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ca-E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SALT</a:t>
            </a:r>
          </a:p>
          <a:p>
            <a:pPr marL="0" marR="0" lvl="0" indent="0" algn="just" defTabSz="914400" rtl="0" eaLnBrk="1" fontAlgn="auto" latinLnBrk="0" hangingPunct="1">
              <a:spcBef>
                <a:spcPts val="0"/>
              </a:spcBef>
              <a:spcAft>
                <a:spcPts val="0"/>
              </a:spcAft>
              <a:buClrTx/>
              <a:buSzTx/>
              <a:buFontTx/>
              <a:buNone/>
              <a:tabLst/>
              <a:defRPr/>
            </a:pPr>
            <a:endParaRPr lang="ca-ES" sz="12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spcBef>
                <a:spcPts val="0"/>
              </a:spcBef>
              <a:spcAft>
                <a:spcPts val="0"/>
              </a:spcAft>
              <a:buClrTx/>
              <a:buSzTx/>
              <a:buFontTx/>
              <a:buNone/>
              <a:tabLst/>
              <a:defRPr/>
            </a:pPr>
            <a:endParaRPr kumimoji="0" lang="ca-E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8 de març Dia de la Dona</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Un concurs d'Instagram sobre l'equitat de gènere</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Lectura del Manifest Institucional</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Debat sobre el rol de cures</a:t>
            </a:r>
          </a:p>
          <a:p>
            <a:pPr marL="171450" indent="-171450">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Espai d'assessorament i consulta per a dones treballadores</a:t>
            </a:r>
          </a:p>
          <a:p>
            <a:pPr>
              <a:lnSpc>
                <a:spcPct val="115000"/>
              </a:lnSpc>
              <a:spcAft>
                <a:spcPts val="1000"/>
              </a:spcAft>
            </a:pPr>
            <a:endParaRPr lang="ca-ES" sz="1200" b="1" dirty="0">
              <a:effectLst/>
              <a:latin typeface="Tahoma" panose="020B0604030504040204" pitchFamily="34" charset="0"/>
              <a:ea typeface="Tahoma" panose="020B0604030504040204" pitchFamily="34" charset="0"/>
              <a:cs typeface="Tahoma" panose="020B0604030504040204" pitchFamily="34" charset="0"/>
            </a:endParaRP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25 N Dia internacional contra la violència envers les dones</a:t>
            </a:r>
          </a:p>
          <a:p>
            <a:pPr marL="171450" indent="-171450">
              <a:lnSpc>
                <a:spcPct val="115000"/>
              </a:lnSpc>
              <a:spcAft>
                <a:spcPts val="1000"/>
              </a:spcAft>
              <a:buFont typeface="Arial" panose="020B060402020202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Activitat en format </a:t>
            </a:r>
            <a:r>
              <a:rPr lang="ca-ES" sz="1200" dirty="0" err="1">
                <a:effectLst/>
                <a:latin typeface="Tahoma" panose="020B0604030504040204" pitchFamily="34" charset="0"/>
                <a:ea typeface="Tahoma" panose="020B0604030504040204" pitchFamily="34" charset="0"/>
                <a:cs typeface="Tahoma" panose="020B0604030504040204" pitchFamily="34" charset="0"/>
              </a:rPr>
              <a:t>streaming</a:t>
            </a:r>
            <a:r>
              <a:rPr lang="ca-ES" sz="1200" dirty="0">
                <a:effectLst/>
                <a:latin typeface="Tahoma" panose="020B0604030504040204" pitchFamily="34" charset="0"/>
                <a:ea typeface="Tahoma" panose="020B0604030504040204" pitchFamily="34" charset="0"/>
                <a:cs typeface="Tahoma" panose="020B0604030504040204" pitchFamily="34" charset="0"/>
              </a:rPr>
              <a:t> conduit des de la Sala de plens de l'Ajuntament de Salt. Sota l'epígraf "la violència invisible". Lectura del manifest institucional i presentació del vídeo enregistrat amb aquest motiu per part de dones, infants i professionals de diferents entitats i serveis del municipi.</a:t>
            </a: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Assessorament a una entitat :</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Atendre demanda d'un grup de joves atesos per aquesta entitat. Arran de diferents situacions viscudes per algunes d'aquestes noies amb les seves parelles la demanda es centrava en una intervenció socioeducativa lligada a </a:t>
            </a:r>
            <a:r>
              <a:rPr lang="ca-ES" sz="1200" dirty="0" err="1">
                <a:effectLst/>
                <a:latin typeface="Tahoma" panose="020B0604030504040204" pitchFamily="34" charset="0"/>
                <a:ea typeface="Tahoma" panose="020B0604030504040204" pitchFamily="34" charset="0"/>
                <a:cs typeface="Tahoma" panose="020B0604030504040204" pitchFamily="34" charset="0"/>
              </a:rPr>
              <a:t>sexoafectivitat</a:t>
            </a:r>
            <a:r>
              <a:rPr lang="ca-ES" sz="1200" dirty="0">
                <a:effectLst/>
                <a:latin typeface="Tahoma" panose="020B0604030504040204" pitchFamily="34" charset="0"/>
                <a:ea typeface="Tahoma" panose="020B0604030504040204" pitchFamily="34" charset="0"/>
                <a:cs typeface="Tahoma" panose="020B0604030504040204" pitchFamily="34" charset="0"/>
              </a:rPr>
              <a:t> i relacions emocionals sanes.</a:t>
            </a: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Centre obert </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En tres ocasions hem assessorat a l'equip educatiu del C.O de Salt en relació a com treballar amb els adolescents que atenen els següents temes : Ciberassetjament, Assetjament al carrer i Assertivitat en les relacions.</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Els tres assessoraments tenien per objecte respondre a la demanda de l'equip ed.</a:t>
            </a: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Tècniques d'autodefensa femenina per a noies de Salt</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En el marc del servei "Juguem"  (servei d'educació en el lleure municipal) </a:t>
            </a:r>
            <a:r>
              <a:rPr lang="ca-ES" sz="1200" dirty="0" err="1">
                <a:effectLst/>
                <a:latin typeface="Tahoma" panose="020B0604030504040204" pitchFamily="34" charset="0"/>
                <a:ea typeface="Tahoma" panose="020B0604030504040204" pitchFamily="34" charset="0"/>
                <a:cs typeface="Tahoma" panose="020B0604030504040204" pitchFamily="34" charset="0"/>
              </a:rPr>
              <a:t>col.laborem</a:t>
            </a:r>
            <a:r>
              <a:rPr lang="ca-ES" sz="1200" dirty="0">
                <a:effectLst/>
                <a:latin typeface="Tahoma" panose="020B0604030504040204" pitchFamily="34" charset="0"/>
                <a:ea typeface="Tahoma" panose="020B0604030504040204" pitchFamily="34" charset="0"/>
                <a:cs typeface="Tahoma" panose="020B0604030504040204" pitchFamily="34" charset="0"/>
              </a:rPr>
              <a:t> amb l'equip educatiu fent xerrades sobre prevenció d'agressions sexistes en els espais de lleure o oci nocturn. Aquesta </a:t>
            </a:r>
            <a:r>
              <a:rPr lang="ca-ES" sz="1200" dirty="0" err="1">
                <a:effectLst/>
                <a:latin typeface="Tahoma" panose="020B0604030504040204" pitchFamily="34" charset="0"/>
                <a:ea typeface="Tahoma" panose="020B0604030504040204" pitchFamily="34" charset="0"/>
                <a:cs typeface="Tahoma" panose="020B0604030504040204" pitchFamily="34" charset="0"/>
              </a:rPr>
              <a:t>col.laboració</a:t>
            </a:r>
            <a:r>
              <a:rPr lang="ca-ES" sz="1200" dirty="0">
                <a:effectLst/>
                <a:latin typeface="Tahoma" panose="020B0604030504040204" pitchFamily="34" charset="0"/>
                <a:ea typeface="Tahoma" panose="020B0604030504040204" pitchFamily="34" charset="0"/>
                <a:cs typeface="Tahoma" panose="020B0604030504040204" pitchFamily="34" charset="0"/>
              </a:rPr>
              <a:t> va sorgir de la necessitat de complementar l'activitat de tècniques d'autodefensa (realitzada per una monitora especialitzada) amb orientacions de caire preventiu.</a:t>
            </a:r>
            <a:endParaRPr kumimoji="0" lang="ca-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19025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37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6. Igualtat i Gènere</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7" name="QuadreDeText 6">
            <a:extLst>
              <a:ext uri="{FF2B5EF4-FFF2-40B4-BE49-F238E27FC236}">
                <a16:creationId xmlns:a16="http://schemas.microsoft.com/office/drawing/2014/main" id="{5758D043-1F63-4D6F-82FB-2111AB70084B}"/>
              </a:ext>
            </a:extLst>
          </p:cNvPr>
          <p:cNvSpPr txBox="1"/>
          <p:nvPr/>
        </p:nvSpPr>
        <p:spPr>
          <a:xfrm>
            <a:off x="332656" y="755576"/>
            <a:ext cx="5928320" cy="3226524"/>
          </a:xfrm>
          <a:prstGeom prst="rect">
            <a:avLst/>
          </a:prstGeom>
          <a:noFill/>
        </p:spPr>
        <p:txBody>
          <a:bodyPr wrap="square">
            <a:spAutoFit/>
          </a:bodyPr>
          <a:lstStyle/>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Projecte Patis i Places de Salt</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La col·laboració del SIAD amb el projecte va consistir en programar activitats centrades en la coeducació i en l'equitat de gènere per a uns 350 nens i nenes participants en aquest projecte de caire comunitari que te per objectiu l'educació en el lleure en diferents espais del municipi</a:t>
            </a: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Circuit municipalitzat de gestió de casos de Mutilació Genital femenina</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D'ençà l'any 2010 disposem d'un circuit municipalitzat de gestió de casos de MGF. La participació del SIAD en la seva elaboració va consistir en dinamitzar la comissió encarregada de la seva redacció.</a:t>
            </a: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 Circuit municipalitzat de gestió de casos de Matrimonis forçats</a:t>
            </a:r>
          </a:p>
          <a:p>
            <a:pPr marL="0" marR="0" lvl="0" indent="0" algn="just" defTabSz="914400" rtl="0" eaLnBrk="1" fontAlgn="auto" latinLnBrk="0" hangingPunct="1">
              <a:spcBef>
                <a:spcPts val="0"/>
              </a:spcBef>
              <a:spcAft>
                <a:spcPts val="0"/>
              </a:spcAft>
              <a:buClrTx/>
              <a:buSzTx/>
              <a:buFontTx/>
              <a:buNone/>
              <a:tabLst/>
              <a:defRPr/>
            </a:pPr>
            <a:endParaRPr lang="ca-ES" sz="12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spcBef>
                <a:spcPts val="0"/>
              </a:spcBef>
              <a:spcAft>
                <a:spcPts val="0"/>
              </a:spcAft>
              <a:buClrTx/>
              <a:buSzTx/>
              <a:buFontTx/>
              <a:buNone/>
              <a:tabLst/>
              <a:defRPr/>
            </a:pPr>
            <a:endParaRPr kumimoji="0" lang="ca-E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436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2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endParaRPr kumimoji="0" lang="ca-E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endParaRPr>
          </a:p>
        </p:txBody>
      </p:sp>
      <p:sp>
        <p:nvSpPr>
          <p:cNvPr id="94" name="Rectangle 1"/>
          <p:cNvSpPr>
            <a:spLocks noChangeArrowheads="1"/>
          </p:cNvSpPr>
          <p:nvPr/>
        </p:nvSpPr>
        <p:spPr bwMode="auto">
          <a:xfrm>
            <a:off x="285728" y="778092"/>
            <a:ext cx="592935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ca-ES" sz="1200" b="1" dirty="0">
                <a:solidFill>
                  <a:srgbClr val="0070C0"/>
                </a:solidFill>
                <a:latin typeface="Tahoma" pitchFamily="34" charset="0"/>
                <a:ea typeface="Tahoma" pitchFamily="34" charset="0"/>
                <a:cs typeface="Tahoma" pitchFamily="34" charset="0"/>
              </a:rPr>
              <a:t>2.1.  ESTRUCTURA ORGANITZATIVA. Els nostres SERVEIS </a:t>
            </a:r>
          </a:p>
        </p:txBody>
      </p:sp>
      <p:pic>
        <p:nvPicPr>
          <p:cNvPr id="6" name="Imatge 5">
            <a:extLst>
              <a:ext uri="{FF2B5EF4-FFF2-40B4-BE49-F238E27FC236}">
                <a16:creationId xmlns:a16="http://schemas.microsoft.com/office/drawing/2014/main" id="{748573F9-E279-428F-8315-930A42EC4B36}"/>
              </a:ext>
            </a:extLst>
          </p:cNvPr>
          <p:cNvPicPr>
            <a:picLocks noChangeAspect="1"/>
          </p:cNvPicPr>
          <p:nvPr/>
        </p:nvPicPr>
        <p:blipFill>
          <a:blip r:embed="rId2"/>
          <a:stretch>
            <a:fillRect/>
          </a:stretch>
        </p:blipFill>
        <p:spPr>
          <a:xfrm>
            <a:off x="890775" y="2915817"/>
            <a:ext cx="5324308" cy="243723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38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6. Igualtat i Gènere</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C48324A6-6723-4831-80AA-E3D48090BB3A}"/>
              </a:ext>
            </a:extLst>
          </p:cNvPr>
          <p:cNvSpPr txBox="1"/>
          <p:nvPr/>
        </p:nvSpPr>
        <p:spPr>
          <a:xfrm>
            <a:off x="404664" y="827584"/>
            <a:ext cx="6048672" cy="461665"/>
          </a:xfrm>
          <a:prstGeom prst="rect">
            <a:avLst/>
          </a:prstGeom>
          <a:noFill/>
        </p:spPr>
        <p:txBody>
          <a:bodyPr wrap="square">
            <a:spAutoFit/>
          </a:bodyPr>
          <a:lstStyle/>
          <a:p>
            <a:pPr algn="just"/>
            <a:r>
              <a:rPr lang="ca-ES" sz="1200" b="1" dirty="0">
                <a:solidFill>
                  <a:srgbClr val="0070C0"/>
                </a:solidFill>
                <a:latin typeface="Tahoma" pitchFamily="34" charset="0"/>
                <a:ea typeface="Tahoma" pitchFamily="34" charset="0"/>
                <a:cs typeface="Tahoma" pitchFamily="34" charset="0"/>
              </a:rPr>
              <a:t>6.2. SERVEI D’ATENCIÓ INTEGRAL (SAI) DEL GIRONÈS-SALT </a:t>
            </a:r>
          </a:p>
          <a:p>
            <a:pPr lvl="0" algn="just"/>
            <a:endParaRPr lang="ca-ES" sz="1200" b="1" dirty="0">
              <a:solidFill>
                <a:srgbClr val="0070C0"/>
              </a:solidFill>
              <a:latin typeface="Tahoma" pitchFamily="34" charset="0"/>
              <a:ea typeface="Tahoma" pitchFamily="34" charset="0"/>
              <a:cs typeface="Tahoma" pitchFamily="34" charset="0"/>
            </a:endParaRPr>
          </a:p>
        </p:txBody>
      </p:sp>
      <p:sp>
        <p:nvSpPr>
          <p:cNvPr id="11" name="QuadreDeText 10">
            <a:extLst>
              <a:ext uri="{FF2B5EF4-FFF2-40B4-BE49-F238E27FC236}">
                <a16:creationId xmlns:a16="http://schemas.microsoft.com/office/drawing/2014/main" id="{BD5D7CA6-18B4-45E5-8284-10107822B7ED}"/>
              </a:ext>
            </a:extLst>
          </p:cNvPr>
          <p:cNvSpPr txBox="1"/>
          <p:nvPr/>
        </p:nvSpPr>
        <p:spPr>
          <a:xfrm>
            <a:off x="399852" y="1547664"/>
            <a:ext cx="6048672" cy="3101683"/>
          </a:xfrm>
          <a:prstGeom prst="rect">
            <a:avLst/>
          </a:prstGeom>
          <a:noFill/>
        </p:spPr>
        <p:txBody>
          <a:bodyPr wrap="square">
            <a:spAutoFit/>
          </a:bodyPr>
          <a:lstStyle/>
          <a:p>
            <a:pPr lvl="0">
              <a:lnSpc>
                <a:spcPct val="150000"/>
              </a:lnSpc>
            </a:pPr>
            <a:r>
              <a:rPr lang="ca-ES" sz="1200" b="1" dirty="0">
                <a:effectLst/>
                <a:latin typeface="Tahoma" panose="020B0604030504040204" pitchFamily="34" charset="0"/>
                <a:ea typeface="Tahoma" panose="020B0604030504040204" pitchFamily="34" charset="0"/>
                <a:cs typeface="Tahoma" panose="020B0604030504040204" pitchFamily="34" charset="0"/>
              </a:rPr>
              <a:t>Durant el 2020 s’han realitzat</a:t>
            </a:r>
          </a:p>
          <a:p>
            <a:pPr lvl="0">
              <a:lnSpc>
                <a:spcPct val="150000"/>
              </a:lnSpc>
            </a:pPr>
            <a:endParaRPr lang="ca-ES" sz="1200" b="1"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3 assessoraments a professionals o serveis en temàtica LGTBI (Equip educatiu Escola dansa de Celrà, IES Llagostera )</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Hem tramitat 3 targes sanitàries amb el nom sentit</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1 reunió amb els SAIS de la demarcació de Girona</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Accions de sensibilització les diades commemoratives (17 de maig i 18 de juny) : difusió a les xarxes, enviament declaració institucional als ajuntaments, ...)</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3 Tallers amb alumnes de 1r i 4t ESO sobre diversitat sexual i de gènere</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1 taller amb AMPA Gegant del Rec sobre diversitat sexual i de gènere</a:t>
            </a:r>
          </a:p>
          <a:p>
            <a:pPr marL="342900" lvl="0" indent="-342900">
              <a:lnSpc>
                <a:spcPct val="150000"/>
              </a:lnSpc>
              <a:buFont typeface="Calibri" panose="020F0502020204030204" pitchFamily="34" charset="0"/>
              <a:buChar char="-"/>
            </a:pPr>
            <a:r>
              <a:rPr lang="ca-ES" sz="1200" dirty="0">
                <a:effectLst/>
                <a:latin typeface="Tahoma" panose="020B0604030504040204" pitchFamily="34" charset="0"/>
                <a:ea typeface="Tahoma" panose="020B0604030504040204" pitchFamily="34" charset="0"/>
                <a:cs typeface="Tahoma" panose="020B0604030504040204" pitchFamily="34" charset="0"/>
              </a:rPr>
              <a:t>Elaboració de càpsules audiovisuals sobre diversitat sexual i de gènere</a:t>
            </a:r>
          </a:p>
        </p:txBody>
      </p:sp>
    </p:spTree>
    <p:extLst>
      <p:ext uri="{BB962C8B-B14F-4D97-AF65-F5344CB8AC3E}">
        <p14:creationId xmlns:p14="http://schemas.microsoft.com/office/powerpoint/2010/main" val="3415359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39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C48324A6-6723-4831-80AA-E3D48090BB3A}"/>
              </a:ext>
            </a:extLst>
          </p:cNvPr>
          <p:cNvSpPr txBox="1"/>
          <p:nvPr/>
        </p:nvSpPr>
        <p:spPr>
          <a:xfrm>
            <a:off x="404664" y="827584"/>
            <a:ext cx="6048672" cy="307777"/>
          </a:xfrm>
          <a:prstGeom prst="rect">
            <a:avLst/>
          </a:prstGeom>
          <a:noFill/>
        </p:spPr>
        <p:txBody>
          <a:bodyPr wrap="square">
            <a:spAutoFit/>
          </a:bodyPr>
          <a:lstStyle/>
          <a:p>
            <a:pPr algn="just"/>
            <a:r>
              <a:rPr lang="ca-ES" sz="1400" b="1" dirty="0">
                <a:solidFill>
                  <a:srgbClr val="2B67AF"/>
                </a:solidFill>
                <a:latin typeface="Tahoma" panose="020B0604030504040204" pitchFamily="34" charset="0"/>
                <a:ea typeface="Tahoma" panose="020B0604030504040204" pitchFamily="34" charset="0"/>
                <a:cs typeface="Tahoma" panose="020B0604030504040204" pitchFamily="34" charset="0"/>
              </a:rPr>
              <a:t>7.1. </a:t>
            </a:r>
            <a:r>
              <a:rPr lang="ca-ES" sz="14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Servei d’acollida i convivència CBSGS</a:t>
            </a:r>
            <a:endParaRPr lang="ca-ES" sz="1400" b="1" dirty="0">
              <a:solidFill>
                <a:srgbClr val="2B67AF"/>
              </a:solidFill>
              <a:latin typeface="Tahoma" panose="020B0604030504040204" pitchFamily="34" charset="0"/>
              <a:ea typeface="Tahoma" panose="020B0604030504040204" pitchFamily="34" charset="0"/>
              <a:cs typeface="Tahoma" panose="020B0604030504040204" pitchFamily="34" charset="0"/>
            </a:endParaRPr>
          </a:p>
        </p:txBody>
      </p:sp>
      <p:sp>
        <p:nvSpPr>
          <p:cNvPr id="7" name="QuadreDeText 6">
            <a:extLst>
              <a:ext uri="{FF2B5EF4-FFF2-40B4-BE49-F238E27FC236}">
                <a16:creationId xmlns:a16="http://schemas.microsoft.com/office/drawing/2014/main" id="{6DD54E23-9383-48E5-A444-63A41A5E0FDE}"/>
              </a:ext>
            </a:extLst>
          </p:cNvPr>
          <p:cNvSpPr txBox="1"/>
          <p:nvPr/>
        </p:nvSpPr>
        <p:spPr>
          <a:xfrm>
            <a:off x="476672" y="1423521"/>
            <a:ext cx="5904656" cy="1384995"/>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Servei d’Acollida i Convivència del Consorci de Benestar Social Gironès-Salt que, juntament amb la col·laboració d’ajuntaments i l’entitat Vincle, gestiona l’acollida de la població immigrada d'origen estranger i contribueix a promoure la convivència entre la ciutadania dels municipis de la comarca del Gironès</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1.177</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serveis d’atenció individualitzada  i acompanyament distribuïts de la següent manera</a:t>
            </a:r>
          </a:p>
        </p:txBody>
      </p:sp>
      <p:graphicFrame>
        <p:nvGraphicFramePr>
          <p:cNvPr id="6" name="Taula 5">
            <a:extLst>
              <a:ext uri="{FF2B5EF4-FFF2-40B4-BE49-F238E27FC236}">
                <a16:creationId xmlns:a16="http://schemas.microsoft.com/office/drawing/2014/main" id="{1FD11EF5-4DA7-48EC-A616-6C91497582EC}"/>
              </a:ext>
            </a:extLst>
          </p:cNvPr>
          <p:cNvGraphicFramePr>
            <a:graphicFrameLocks noGrp="1"/>
          </p:cNvGraphicFramePr>
          <p:nvPr>
            <p:extLst>
              <p:ext uri="{D42A27DB-BD31-4B8C-83A1-F6EECF244321}">
                <p14:modId xmlns:p14="http://schemas.microsoft.com/office/powerpoint/2010/main" val="1438503944"/>
              </p:ext>
            </p:extLst>
          </p:nvPr>
        </p:nvGraphicFramePr>
        <p:xfrm>
          <a:off x="980728" y="3275856"/>
          <a:ext cx="4500879" cy="4572000"/>
        </p:xfrm>
        <a:graphic>
          <a:graphicData uri="http://schemas.openxmlformats.org/drawingml/2006/table">
            <a:tbl>
              <a:tblPr firstRow="1" firstCol="1" bandRow="1">
                <a:tableStyleId>{5C22544A-7EE6-4342-B048-85BDC9FD1C3A}</a:tableStyleId>
              </a:tblPr>
              <a:tblGrid>
                <a:gridCol w="1801750">
                  <a:extLst>
                    <a:ext uri="{9D8B030D-6E8A-4147-A177-3AD203B41FA5}">
                      <a16:colId xmlns:a16="http://schemas.microsoft.com/office/drawing/2014/main" val="2896167266"/>
                    </a:ext>
                  </a:extLst>
                </a:gridCol>
                <a:gridCol w="1077237">
                  <a:extLst>
                    <a:ext uri="{9D8B030D-6E8A-4147-A177-3AD203B41FA5}">
                      <a16:colId xmlns:a16="http://schemas.microsoft.com/office/drawing/2014/main" val="2933589164"/>
                    </a:ext>
                  </a:extLst>
                </a:gridCol>
                <a:gridCol w="810946">
                  <a:extLst>
                    <a:ext uri="{9D8B030D-6E8A-4147-A177-3AD203B41FA5}">
                      <a16:colId xmlns:a16="http://schemas.microsoft.com/office/drawing/2014/main" val="1361711727"/>
                    </a:ext>
                  </a:extLst>
                </a:gridCol>
                <a:gridCol w="810946">
                  <a:extLst>
                    <a:ext uri="{9D8B030D-6E8A-4147-A177-3AD203B41FA5}">
                      <a16:colId xmlns:a16="http://schemas.microsoft.com/office/drawing/2014/main" val="440409854"/>
                    </a:ext>
                  </a:extLst>
                </a:gridCol>
              </a:tblGrid>
              <a:tr h="190500">
                <a:tc>
                  <a:txBody>
                    <a:bodyPr/>
                    <a:lstStyle/>
                    <a:p>
                      <a:pPr>
                        <a:lnSpc>
                          <a:spcPct val="115000"/>
                        </a:lnSpc>
                      </a:pPr>
                      <a:endParaRPr lang="ca-ES" sz="1100" dirty="0">
                        <a:solidFill>
                          <a:schemeClr val="bg1"/>
                        </a:solidFill>
                        <a:effectLst/>
                        <a:latin typeface="Calibri" panose="020F0502020204030204" pitchFamily="34" charset="0"/>
                        <a:cs typeface="Times New Roman" panose="02020603050405020304" pitchFamily="18" charset="0"/>
                      </a:endParaRPr>
                    </a:p>
                  </a:txBody>
                  <a:tcPr marL="44450" marR="44450" marT="0" marB="0" anchor="b">
                    <a:solidFill>
                      <a:srgbClr val="002060"/>
                    </a:solidFill>
                  </a:tcPr>
                </a:tc>
                <a:tc rowSpan="2">
                  <a:txBody>
                    <a:bodyPr/>
                    <a:lstStyle/>
                    <a:p>
                      <a:pPr algn="ctr">
                        <a:lnSpc>
                          <a:spcPct val="115000"/>
                        </a:lnSpc>
                        <a:spcAft>
                          <a:spcPts val="1000"/>
                        </a:spcAft>
                      </a:pPr>
                      <a:r>
                        <a:rPr lang="ca-ES" sz="1100" dirty="0">
                          <a:solidFill>
                            <a:schemeClr val="bg1"/>
                          </a:solidFill>
                          <a:effectLst/>
                        </a:rPr>
                        <a:t>Intervencions</a:t>
                      </a:r>
                      <a:endParaRPr lang="ca-E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gridSpan="2">
                  <a:txBody>
                    <a:bodyPr/>
                    <a:lstStyle/>
                    <a:p>
                      <a:pPr algn="ctr">
                        <a:lnSpc>
                          <a:spcPct val="115000"/>
                        </a:lnSpc>
                        <a:spcAft>
                          <a:spcPts val="1000"/>
                        </a:spcAft>
                      </a:pPr>
                      <a:r>
                        <a:rPr lang="ca-ES" sz="1100" dirty="0">
                          <a:solidFill>
                            <a:schemeClr val="bg1"/>
                          </a:solidFill>
                          <a:effectLst/>
                        </a:rPr>
                        <a:t>Persones usuàries</a:t>
                      </a:r>
                      <a:endParaRPr lang="ca-E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hMerge="1">
                  <a:txBody>
                    <a:bodyPr/>
                    <a:lstStyle/>
                    <a:p>
                      <a:endParaRPr lang="ca-ES"/>
                    </a:p>
                  </a:txBody>
                  <a:tcPr/>
                </a:tc>
                <a:extLst>
                  <a:ext uri="{0D108BD9-81ED-4DB2-BD59-A6C34878D82A}">
                    <a16:rowId xmlns:a16="http://schemas.microsoft.com/office/drawing/2014/main" val="2003948655"/>
                  </a:ext>
                </a:extLst>
              </a:tr>
              <a:tr h="190500">
                <a:tc>
                  <a:txBody>
                    <a:bodyPr/>
                    <a:lstStyle/>
                    <a:p>
                      <a:pPr>
                        <a:lnSpc>
                          <a:spcPct val="115000"/>
                        </a:lnSpc>
                      </a:pPr>
                      <a:endParaRPr lang="ca-ES" sz="1100">
                        <a:solidFill>
                          <a:schemeClr val="bg1"/>
                        </a:solidFill>
                        <a:effectLst/>
                        <a:latin typeface="Calibri" panose="020F0502020204030204" pitchFamily="34" charset="0"/>
                        <a:cs typeface="Times New Roman" panose="02020603050405020304" pitchFamily="18" charset="0"/>
                      </a:endParaRPr>
                    </a:p>
                  </a:txBody>
                  <a:tcPr marL="44450" marR="44450" marT="0" marB="0" anchor="b">
                    <a:solidFill>
                      <a:srgbClr val="002060"/>
                    </a:solidFill>
                  </a:tcPr>
                </a:tc>
                <a:tc vMerge="1">
                  <a:txBody>
                    <a:bodyPr/>
                    <a:lstStyle/>
                    <a:p>
                      <a:endParaRPr lang="ca-ES"/>
                    </a:p>
                  </a:txBody>
                  <a:tcPr/>
                </a:tc>
                <a:tc>
                  <a:txBody>
                    <a:bodyPr/>
                    <a:lstStyle/>
                    <a:p>
                      <a:pPr algn="ctr">
                        <a:lnSpc>
                          <a:spcPct val="115000"/>
                        </a:lnSpc>
                        <a:spcAft>
                          <a:spcPts val="1000"/>
                        </a:spcAft>
                      </a:pPr>
                      <a:r>
                        <a:rPr lang="ca-ES" sz="1100">
                          <a:solidFill>
                            <a:schemeClr val="bg1"/>
                          </a:solidFill>
                          <a:effectLst/>
                        </a:rPr>
                        <a:t>Homes</a:t>
                      </a:r>
                      <a:endParaRPr lang="ca-ES"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ctr">
                        <a:lnSpc>
                          <a:spcPct val="115000"/>
                        </a:lnSpc>
                        <a:spcAft>
                          <a:spcPts val="1000"/>
                        </a:spcAft>
                      </a:pPr>
                      <a:r>
                        <a:rPr lang="ca-ES" sz="1100" dirty="0">
                          <a:solidFill>
                            <a:schemeClr val="bg1"/>
                          </a:solidFill>
                          <a:effectLst/>
                        </a:rPr>
                        <a:t>Dones</a:t>
                      </a:r>
                      <a:endParaRPr lang="ca-E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extLst>
                  <a:ext uri="{0D108BD9-81ED-4DB2-BD59-A6C34878D82A}">
                    <a16:rowId xmlns:a16="http://schemas.microsoft.com/office/drawing/2014/main" val="1259867532"/>
                  </a:ext>
                </a:extLst>
              </a:tr>
              <a:tr h="190500">
                <a:tc>
                  <a:txBody>
                    <a:bodyPr/>
                    <a:lstStyle/>
                    <a:p>
                      <a:pPr>
                        <a:lnSpc>
                          <a:spcPct val="115000"/>
                        </a:lnSpc>
                        <a:spcAft>
                          <a:spcPts val="1000"/>
                        </a:spcAft>
                      </a:pPr>
                      <a:r>
                        <a:rPr lang="ca-ES" sz="1100">
                          <a:effectLst/>
                        </a:rPr>
                        <a:t>Bescanó</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60340972"/>
                  </a:ext>
                </a:extLst>
              </a:tr>
              <a:tr h="190500">
                <a:tc>
                  <a:txBody>
                    <a:bodyPr/>
                    <a:lstStyle/>
                    <a:p>
                      <a:pPr>
                        <a:lnSpc>
                          <a:spcPct val="115000"/>
                        </a:lnSpc>
                        <a:spcAft>
                          <a:spcPts val="1000"/>
                        </a:spcAft>
                      </a:pPr>
                      <a:r>
                        <a:rPr lang="ca-ES" sz="1100">
                          <a:effectLst/>
                        </a:rPr>
                        <a:t>Bordils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68</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19</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93632530"/>
                  </a:ext>
                </a:extLst>
              </a:tr>
              <a:tr h="190500">
                <a:tc>
                  <a:txBody>
                    <a:bodyPr/>
                    <a:lstStyle/>
                    <a:p>
                      <a:pPr>
                        <a:lnSpc>
                          <a:spcPct val="115000"/>
                        </a:lnSpc>
                        <a:spcAft>
                          <a:spcPts val="1000"/>
                        </a:spcAft>
                      </a:pPr>
                      <a:r>
                        <a:rPr lang="ca-ES" sz="1100">
                          <a:effectLst/>
                        </a:rPr>
                        <a:t>Campllong</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0231808"/>
                  </a:ext>
                </a:extLst>
              </a:tr>
              <a:tr h="190500">
                <a:tc>
                  <a:txBody>
                    <a:bodyPr/>
                    <a:lstStyle/>
                    <a:p>
                      <a:pPr>
                        <a:lnSpc>
                          <a:spcPct val="115000"/>
                        </a:lnSpc>
                        <a:spcAft>
                          <a:spcPts val="1000"/>
                        </a:spcAft>
                      </a:pPr>
                      <a:r>
                        <a:rPr lang="ca-ES" sz="1100">
                          <a:effectLst/>
                        </a:rPr>
                        <a:t>Canet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562956238"/>
                  </a:ext>
                </a:extLst>
              </a:tr>
              <a:tr h="190500">
                <a:tc>
                  <a:txBody>
                    <a:bodyPr/>
                    <a:lstStyle/>
                    <a:p>
                      <a:pPr>
                        <a:lnSpc>
                          <a:spcPct val="115000"/>
                        </a:lnSpc>
                        <a:spcAft>
                          <a:spcPts val="1000"/>
                        </a:spcAft>
                      </a:pPr>
                      <a:r>
                        <a:rPr lang="ca-ES" sz="1100">
                          <a:effectLst/>
                        </a:rPr>
                        <a:t>Celrà</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831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140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dirty="0">
                          <a:effectLst/>
                        </a:rPr>
                        <a:t>167</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52515392"/>
                  </a:ext>
                </a:extLst>
              </a:tr>
              <a:tr h="190500">
                <a:tc>
                  <a:txBody>
                    <a:bodyPr/>
                    <a:lstStyle/>
                    <a:p>
                      <a:pPr>
                        <a:lnSpc>
                          <a:spcPct val="115000"/>
                        </a:lnSpc>
                        <a:spcAft>
                          <a:spcPts val="1000"/>
                        </a:spcAft>
                      </a:pPr>
                      <a:r>
                        <a:rPr lang="ca-ES" sz="1100">
                          <a:effectLst/>
                        </a:rPr>
                        <a:t>Cervià</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74917402"/>
                  </a:ext>
                </a:extLst>
              </a:tr>
              <a:tr h="190500">
                <a:tc>
                  <a:txBody>
                    <a:bodyPr/>
                    <a:lstStyle/>
                    <a:p>
                      <a:pPr>
                        <a:lnSpc>
                          <a:spcPct val="115000"/>
                        </a:lnSpc>
                        <a:spcAft>
                          <a:spcPts val="1000"/>
                        </a:spcAft>
                      </a:pPr>
                      <a:r>
                        <a:rPr lang="ca-ES" sz="1100">
                          <a:effectLst/>
                        </a:rPr>
                        <a:t>Flaçà</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63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16</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11553763"/>
                  </a:ext>
                </a:extLst>
              </a:tr>
              <a:tr h="190500">
                <a:tc>
                  <a:txBody>
                    <a:bodyPr/>
                    <a:lstStyle/>
                    <a:p>
                      <a:pPr>
                        <a:lnSpc>
                          <a:spcPct val="115000"/>
                        </a:lnSpc>
                        <a:spcAft>
                          <a:spcPts val="1000"/>
                        </a:spcAft>
                      </a:pPr>
                      <a:r>
                        <a:rPr lang="ca-ES" sz="1100">
                          <a:effectLst/>
                        </a:rPr>
                        <a:t>Fornells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90053138"/>
                  </a:ext>
                </a:extLst>
              </a:tr>
              <a:tr h="190500">
                <a:tc>
                  <a:txBody>
                    <a:bodyPr/>
                    <a:lstStyle/>
                    <a:p>
                      <a:pPr>
                        <a:lnSpc>
                          <a:spcPct val="115000"/>
                        </a:lnSpc>
                        <a:spcAft>
                          <a:spcPts val="1000"/>
                        </a:spcAft>
                      </a:pPr>
                      <a:r>
                        <a:rPr lang="ca-ES" sz="1100">
                          <a:effectLst/>
                        </a:rPr>
                        <a:t>Girona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28767415"/>
                  </a:ext>
                </a:extLst>
              </a:tr>
              <a:tr h="190500">
                <a:tc>
                  <a:txBody>
                    <a:bodyPr/>
                    <a:lstStyle/>
                    <a:p>
                      <a:pPr>
                        <a:lnSpc>
                          <a:spcPct val="115000"/>
                        </a:lnSpc>
                        <a:spcAft>
                          <a:spcPts val="1000"/>
                        </a:spcAft>
                      </a:pPr>
                      <a:r>
                        <a:rPr lang="ca-ES" sz="1100">
                          <a:effectLst/>
                        </a:rPr>
                        <a:t>Juià</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10</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15699226"/>
                  </a:ext>
                </a:extLst>
              </a:tr>
              <a:tr h="190500">
                <a:tc>
                  <a:txBody>
                    <a:bodyPr/>
                    <a:lstStyle/>
                    <a:p>
                      <a:pPr>
                        <a:lnSpc>
                          <a:spcPct val="115000"/>
                        </a:lnSpc>
                        <a:spcAft>
                          <a:spcPts val="1000"/>
                        </a:spcAft>
                      </a:pPr>
                      <a:r>
                        <a:rPr lang="ca-ES" sz="1100">
                          <a:effectLst/>
                        </a:rPr>
                        <a:t>Llambilles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77086739"/>
                  </a:ext>
                </a:extLst>
              </a:tr>
              <a:tr h="190500">
                <a:tc>
                  <a:txBody>
                    <a:bodyPr/>
                    <a:lstStyle/>
                    <a:p>
                      <a:pPr>
                        <a:lnSpc>
                          <a:spcPct val="115000"/>
                        </a:lnSpc>
                        <a:spcAft>
                          <a:spcPts val="1000"/>
                        </a:spcAft>
                      </a:pPr>
                      <a:r>
                        <a:rPr lang="ca-ES" sz="1100">
                          <a:effectLst/>
                        </a:rPr>
                        <a:t>Quart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54725172"/>
                  </a:ext>
                </a:extLst>
              </a:tr>
              <a:tr h="190500">
                <a:tc>
                  <a:txBody>
                    <a:bodyPr/>
                    <a:lstStyle/>
                    <a:p>
                      <a:pPr>
                        <a:lnSpc>
                          <a:spcPct val="115000"/>
                        </a:lnSpc>
                        <a:spcAft>
                          <a:spcPts val="1000"/>
                        </a:spcAft>
                      </a:pPr>
                      <a:r>
                        <a:rPr lang="ca-ES" sz="1100">
                          <a:effectLst/>
                        </a:rPr>
                        <a:t>Salt</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46720611"/>
                  </a:ext>
                </a:extLst>
              </a:tr>
              <a:tr h="190500">
                <a:tc>
                  <a:txBody>
                    <a:bodyPr/>
                    <a:lstStyle/>
                    <a:p>
                      <a:pPr>
                        <a:lnSpc>
                          <a:spcPct val="115000"/>
                        </a:lnSpc>
                        <a:spcAft>
                          <a:spcPts val="1000"/>
                        </a:spcAft>
                      </a:pPr>
                      <a:r>
                        <a:rPr lang="ca-ES" sz="1100">
                          <a:effectLst/>
                        </a:rPr>
                        <a:t>St. Gregori</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69138920"/>
                  </a:ext>
                </a:extLst>
              </a:tr>
              <a:tr h="190500">
                <a:tc>
                  <a:txBody>
                    <a:bodyPr/>
                    <a:lstStyle/>
                    <a:p>
                      <a:pPr>
                        <a:lnSpc>
                          <a:spcPct val="115000"/>
                        </a:lnSpc>
                        <a:spcAft>
                          <a:spcPts val="1000"/>
                        </a:spcAft>
                      </a:pPr>
                      <a:r>
                        <a:rPr lang="ca-ES" sz="1100">
                          <a:effectLst/>
                        </a:rPr>
                        <a:t>St. Jordi Desvalls</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37029448"/>
                  </a:ext>
                </a:extLst>
              </a:tr>
              <a:tr h="190500">
                <a:tc>
                  <a:txBody>
                    <a:bodyPr/>
                    <a:lstStyle/>
                    <a:p>
                      <a:pPr>
                        <a:lnSpc>
                          <a:spcPct val="115000"/>
                        </a:lnSpc>
                        <a:spcAft>
                          <a:spcPts val="1000"/>
                        </a:spcAft>
                      </a:pPr>
                      <a:r>
                        <a:rPr lang="ca-ES" sz="1100">
                          <a:effectLst/>
                        </a:rPr>
                        <a:t>St. Julià de Ramis-Medinyà</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30 (23+7)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5 (4+1)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16 (12+4)</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36346739"/>
                  </a:ext>
                </a:extLst>
              </a:tr>
              <a:tr h="190500">
                <a:tc>
                  <a:txBody>
                    <a:bodyPr/>
                    <a:lstStyle/>
                    <a:p>
                      <a:pPr>
                        <a:lnSpc>
                          <a:spcPct val="115000"/>
                        </a:lnSpc>
                        <a:spcAft>
                          <a:spcPts val="1000"/>
                        </a:spcAft>
                      </a:pPr>
                      <a:r>
                        <a:rPr lang="ca-ES" sz="1100">
                          <a:effectLst/>
                        </a:rPr>
                        <a:t>St. Martí de Llémena</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574887847"/>
                  </a:ext>
                </a:extLst>
              </a:tr>
              <a:tr h="190500">
                <a:tc>
                  <a:txBody>
                    <a:bodyPr/>
                    <a:lstStyle/>
                    <a:p>
                      <a:pPr>
                        <a:lnSpc>
                          <a:spcPct val="115000"/>
                        </a:lnSpc>
                        <a:spcAft>
                          <a:spcPts val="1000"/>
                        </a:spcAft>
                      </a:pPr>
                      <a:r>
                        <a:rPr lang="ca-ES" sz="1100">
                          <a:effectLst/>
                        </a:rPr>
                        <a:t>St. Martí Vell</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5</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528623630"/>
                  </a:ext>
                </a:extLst>
              </a:tr>
              <a:tr h="190500">
                <a:tc>
                  <a:txBody>
                    <a:bodyPr/>
                    <a:lstStyle/>
                    <a:p>
                      <a:pPr>
                        <a:lnSpc>
                          <a:spcPct val="115000"/>
                        </a:lnSpc>
                        <a:spcAft>
                          <a:spcPts val="1000"/>
                        </a:spcAft>
                      </a:pPr>
                      <a:r>
                        <a:rPr lang="ca-ES" sz="1100">
                          <a:effectLst/>
                        </a:rPr>
                        <a:t>Sarrià de Ter</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73</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7</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29</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050333310"/>
                  </a:ext>
                </a:extLst>
              </a:tr>
              <a:tr h="190500">
                <a:tc>
                  <a:txBody>
                    <a:bodyPr/>
                    <a:lstStyle/>
                    <a:p>
                      <a:pPr>
                        <a:lnSpc>
                          <a:spcPct val="115000"/>
                        </a:lnSpc>
                        <a:spcAft>
                          <a:spcPts val="1000"/>
                        </a:spcAft>
                      </a:pPr>
                      <a:r>
                        <a:rPr lang="ca-ES" sz="1100">
                          <a:effectLst/>
                        </a:rPr>
                        <a:t>Vilablareix</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 </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1000"/>
                        </a:spcAft>
                      </a:pPr>
                      <a:r>
                        <a:rPr lang="ca-ES" sz="1100">
                          <a:effectLst/>
                        </a:rPr>
                        <a:t>1</a:t>
                      </a:r>
                      <a:endParaRPr lang="ca-ES"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63447708"/>
                  </a:ext>
                </a:extLst>
              </a:tr>
              <a:tr h="190500">
                <a:tc rowSpan="2">
                  <a:txBody>
                    <a:bodyPr/>
                    <a:lstStyle/>
                    <a:p>
                      <a:pPr>
                        <a:lnSpc>
                          <a:spcPct val="115000"/>
                        </a:lnSpc>
                        <a:spcAft>
                          <a:spcPts val="1000"/>
                        </a:spcAft>
                      </a:pPr>
                      <a:r>
                        <a:rPr lang="ca-ES" sz="1100" dirty="0">
                          <a:effectLst/>
                        </a:rPr>
                        <a:t>TOTAL</a:t>
                      </a:r>
                      <a:endParaRPr lang="ca-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rowSpan="2">
                  <a:txBody>
                    <a:bodyPr/>
                    <a:lstStyle/>
                    <a:p>
                      <a:pPr algn="r">
                        <a:lnSpc>
                          <a:spcPct val="115000"/>
                        </a:lnSpc>
                        <a:spcAft>
                          <a:spcPts val="1000"/>
                        </a:spcAft>
                      </a:pPr>
                      <a:r>
                        <a:rPr lang="ca-ES" sz="1100" dirty="0">
                          <a:solidFill>
                            <a:schemeClr val="bg1"/>
                          </a:solidFill>
                          <a:effectLst/>
                        </a:rPr>
                        <a:t>1.177</a:t>
                      </a:r>
                      <a:endParaRPr lang="ca-E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r">
                        <a:lnSpc>
                          <a:spcPct val="115000"/>
                        </a:lnSpc>
                        <a:spcAft>
                          <a:spcPts val="1000"/>
                        </a:spcAft>
                      </a:pPr>
                      <a:r>
                        <a:rPr lang="ca-ES" sz="1100">
                          <a:solidFill>
                            <a:schemeClr val="bg1"/>
                          </a:solidFill>
                          <a:effectLst/>
                        </a:rPr>
                        <a:t>210</a:t>
                      </a:r>
                      <a:endParaRPr lang="ca-ES"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a:txBody>
                    <a:bodyPr/>
                    <a:lstStyle/>
                    <a:p>
                      <a:pPr algn="r">
                        <a:lnSpc>
                          <a:spcPct val="115000"/>
                        </a:lnSpc>
                        <a:spcAft>
                          <a:spcPts val="1000"/>
                        </a:spcAft>
                      </a:pPr>
                      <a:r>
                        <a:rPr lang="ca-ES" sz="1100">
                          <a:solidFill>
                            <a:schemeClr val="bg1"/>
                          </a:solidFill>
                          <a:effectLst/>
                        </a:rPr>
                        <a:t>279</a:t>
                      </a:r>
                      <a:endParaRPr lang="ca-ES"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extLst>
                  <a:ext uri="{0D108BD9-81ED-4DB2-BD59-A6C34878D82A}">
                    <a16:rowId xmlns:a16="http://schemas.microsoft.com/office/drawing/2014/main" val="1371386911"/>
                  </a:ext>
                </a:extLst>
              </a:tr>
              <a:tr h="190500">
                <a:tc vMerge="1">
                  <a:txBody>
                    <a:bodyPr/>
                    <a:lstStyle/>
                    <a:p>
                      <a:endParaRPr lang="ca-ES"/>
                    </a:p>
                  </a:txBody>
                  <a:tcPr/>
                </a:tc>
                <a:tc vMerge="1">
                  <a:txBody>
                    <a:bodyPr/>
                    <a:lstStyle/>
                    <a:p>
                      <a:endParaRPr lang="ca-ES"/>
                    </a:p>
                  </a:txBody>
                  <a:tcPr/>
                </a:tc>
                <a:tc gridSpan="2">
                  <a:txBody>
                    <a:bodyPr/>
                    <a:lstStyle/>
                    <a:p>
                      <a:pPr algn="ctr">
                        <a:lnSpc>
                          <a:spcPct val="115000"/>
                        </a:lnSpc>
                        <a:spcAft>
                          <a:spcPts val="1000"/>
                        </a:spcAft>
                      </a:pPr>
                      <a:r>
                        <a:rPr lang="ca-ES" sz="1100" dirty="0">
                          <a:solidFill>
                            <a:schemeClr val="bg1"/>
                          </a:solidFill>
                          <a:effectLst/>
                        </a:rPr>
                        <a:t>489</a:t>
                      </a:r>
                      <a:endParaRPr lang="ca-E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rgbClr val="002060"/>
                    </a:solidFill>
                  </a:tcPr>
                </a:tc>
                <a:tc hMerge="1">
                  <a:txBody>
                    <a:bodyPr/>
                    <a:lstStyle/>
                    <a:p>
                      <a:endParaRPr lang="ca-ES"/>
                    </a:p>
                  </a:txBody>
                  <a:tcPr/>
                </a:tc>
                <a:extLst>
                  <a:ext uri="{0D108BD9-81ED-4DB2-BD59-A6C34878D82A}">
                    <a16:rowId xmlns:a16="http://schemas.microsoft.com/office/drawing/2014/main" val="1353874088"/>
                  </a:ext>
                </a:extLst>
              </a:tr>
            </a:tbl>
          </a:graphicData>
        </a:graphic>
      </p:graphicFrame>
    </p:spTree>
    <p:extLst>
      <p:ext uri="{BB962C8B-B14F-4D97-AF65-F5344CB8AC3E}">
        <p14:creationId xmlns:p14="http://schemas.microsoft.com/office/powerpoint/2010/main" val="2323701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40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9" name="QuadreDeText 8">
            <a:extLst>
              <a:ext uri="{FF2B5EF4-FFF2-40B4-BE49-F238E27FC236}">
                <a16:creationId xmlns:a16="http://schemas.microsoft.com/office/drawing/2014/main" id="{71054A82-51CD-4A06-8E01-07B1B8983A40}"/>
              </a:ext>
            </a:extLst>
          </p:cNvPr>
          <p:cNvSpPr txBox="1"/>
          <p:nvPr/>
        </p:nvSpPr>
        <p:spPr>
          <a:xfrm>
            <a:off x="332656" y="1115616"/>
            <a:ext cx="5760640" cy="3970318"/>
          </a:xfrm>
          <a:prstGeom prst="rect">
            <a:avLst/>
          </a:prstGeom>
          <a:noFill/>
        </p:spPr>
        <p:txBody>
          <a:bodyPr wrap="square">
            <a:spAutoFit/>
          </a:bodyPr>
          <a:lstStyle/>
          <a:p>
            <a:pPr algn="just"/>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91 </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intervencions del servei de traducció i interpretació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4</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intervencions en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reagrupament</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familiar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15</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assessoraments jurídics en matèria d’estrangeria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Actuacions diverses comunitàries i orientades a la convivència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Taules locals de prevenció de la mutilació genital femenina i de </a:t>
            </a:r>
            <a:r>
              <a:rPr lang="ca-ES" sz="1200" dirty="0">
                <a:latin typeface="Tahoma" panose="020B0604030504040204" pitchFamily="34" charset="0"/>
                <a:ea typeface="Tahoma" panose="020B0604030504040204" pitchFamily="34" charset="0"/>
                <a:cs typeface="Tahoma" panose="020B0604030504040204" pitchFamily="34" charset="0"/>
              </a:rPr>
              <a:t>maltractaments  familiars.</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Taula de ciutadania del Gironès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Programa acció comunitària per la convivència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Accions comunitàries per la convivència puntuals (gestió de conflictes)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Mediacions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Coneixement de la diversitat (cultural, religiosa,...) existent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Fomentar el sentiment de la pertinença al municipi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Sensibilitzar en temes de civisme als espais públics</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Donar suport tècnic en la gestió de la diversitat als diferents àmbits: educació (formal i no formal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Treballar amb adolescents i joves, com a col·lectiu estratègic</a:t>
            </a:r>
          </a:p>
        </p:txBody>
      </p:sp>
    </p:spTree>
    <p:extLst>
      <p:ext uri="{BB962C8B-B14F-4D97-AF65-F5344CB8AC3E}">
        <p14:creationId xmlns:p14="http://schemas.microsoft.com/office/powerpoint/2010/main" val="2596975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41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F48AA6C1-8239-4429-AB92-F49576D96F40}"/>
              </a:ext>
            </a:extLst>
          </p:cNvPr>
          <p:cNvSpPr txBox="1"/>
          <p:nvPr/>
        </p:nvSpPr>
        <p:spPr>
          <a:xfrm>
            <a:off x="404664" y="899592"/>
            <a:ext cx="6048672" cy="307777"/>
          </a:xfrm>
          <a:prstGeom prst="rect">
            <a:avLst/>
          </a:prstGeom>
          <a:noFill/>
        </p:spPr>
        <p:txBody>
          <a:bodyPr wrap="square">
            <a:spAutoFit/>
          </a:bodyPr>
          <a:lstStyle/>
          <a:p>
            <a:pPr algn="just"/>
            <a:r>
              <a:rPr lang="ca-ES" sz="1400" b="1" dirty="0">
                <a:solidFill>
                  <a:srgbClr val="2B67AF"/>
                </a:solidFill>
                <a:latin typeface="Tahoma" panose="020B0604030504040204" pitchFamily="34" charset="0"/>
                <a:ea typeface="Tahoma" panose="020B0604030504040204" pitchFamily="34" charset="0"/>
                <a:cs typeface="Tahoma" panose="020B0604030504040204" pitchFamily="34" charset="0"/>
              </a:rPr>
              <a:t>7.2. </a:t>
            </a:r>
            <a:r>
              <a:rPr lang="ca-ES" sz="14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Projecte Porta Oberta a la Cultura</a:t>
            </a:r>
            <a:endParaRPr lang="ca-ES" sz="1400" b="1" dirty="0">
              <a:solidFill>
                <a:srgbClr val="2B67AF"/>
              </a:solidFill>
              <a:latin typeface="Tahoma" panose="020B0604030504040204" pitchFamily="34" charset="0"/>
              <a:ea typeface="Tahoma" panose="020B0604030504040204" pitchFamily="34" charset="0"/>
              <a:cs typeface="Tahoma" panose="020B0604030504040204" pitchFamily="34" charset="0"/>
            </a:endParaRPr>
          </a:p>
        </p:txBody>
      </p:sp>
      <p:sp>
        <p:nvSpPr>
          <p:cNvPr id="7" name="QuadreDeText 6">
            <a:extLst>
              <a:ext uri="{FF2B5EF4-FFF2-40B4-BE49-F238E27FC236}">
                <a16:creationId xmlns:a16="http://schemas.microsoft.com/office/drawing/2014/main" id="{8E10E636-B66D-4827-8F21-9373F0DC6C82}"/>
              </a:ext>
            </a:extLst>
          </p:cNvPr>
          <p:cNvSpPr txBox="1"/>
          <p:nvPr/>
        </p:nvSpPr>
        <p:spPr>
          <a:xfrm>
            <a:off x="404664" y="1535489"/>
            <a:ext cx="6192688" cy="6186309"/>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projecte Porta oberta a la cultura s'impulsa des del Consorci de Benestar Social Gironès-Salt (CBSGS) i és fruit de la col·laboració entre aquest ens i l'Àrea de Cultura del Consell Comarcal del Gironès (CCG).</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actuacions dutes a terme durant el 2020:</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ESCOLA DE TEATRE DEL GIRONÈS</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 formació teatral en l’etapa escolar representa una eina de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sociabilització</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molt destacable, a banda d’oferir un molt bon accés a la cultura teatral per a nens i nenes que els potencia com a públic del dia de demà. Aquesta disciplina aporta als infants unes capacitats de comunicació, verbalització, treball en equip, gestualitat, entre molts d’altres, que els enriqueixen extraordinàriament. Les famílies interessades en aquesta formació és, de forma molt majoritària, alt o mig-alt, quedant del tot exclosos infants procedents d’entorns familiars amb risc d’exclusió social. És per això que el projecte Porta oberta a la cultura treballa per a facilitar l’accés a l’ETG de nens i nenes de famílies amb dificultats socioeconòmiques, amb la certesa que aquesta formació els aportarà un seguit d’oportunitats educatives extraescolars de gran valor que el seu entorn familiar no pot oferir.</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S’han acabat ocupant 1 a Llagostera i 6 a Salt</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ESCENARIS:</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L’assistència periòdica a espectacles culturals de qualitat, i entre ells, el teatre, és sens dubte un hàbit de millora personal i col·lectiva. En famílies en risc d’exclusió social el consum cultural pot esdevenir escàs i de poca qualitat, a banda que el preu de les entrades pot ser un element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disuasori</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afegit. Es posa especial èmfasi en l’aproximació a l’oferta teatral per a persones que altrament no hi tindrien accés, i amb un accent especial entre els més joves.</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Al 2020, a causa del context de pandèmia, es van cancel·lar els espectacles amb els quals es volia treballar. Només vam poder salvar un espectacle que es va fer a Flaçà el mes de febrer.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6alumnes del curs acollida varen assistir a l’espectacle </a:t>
            </a:r>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Quina barra !!</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828039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42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5" name="QuadreDeText 4">
            <a:extLst>
              <a:ext uri="{FF2B5EF4-FFF2-40B4-BE49-F238E27FC236}">
                <a16:creationId xmlns:a16="http://schemas.microsoft.com/office/drawing/2014/main" id="{F48AA6C1-8239-4429-AB92-F49576D96F40}"/>
              </a:ext>
            </a:extLst>
          </p:cNvPr>
          <p:cNvSpPr txBox="1"/>
          <p:nvPr/>
        </p:nvSpPr>
        <p:spPr>
          <a:xfrm>
            <a:off x="404664" y="899592"/>
            <a:ext cx="6048672" cy="523220"/>
          </a:xfrm>
          <a:prstGeom prst="rect">
            <a:avLst/>
          </a:prstGeom>
          <a:noFill/>
        </p:spPr>
        <p:txBody>
          <a:bodyPr wrap="square">
            <a:spAutoFit/>
          </a:bodyPr>
          <a:lstStyle/>
          <a:p>
            <a:pPr algn="just"/>
            <a:r>
              <a:rPr lang="ca-ES" sz="1400" b="1" dirty="0">
                <a:solidFill>
                  <a:srgbClr val="2B67AF"/>
                </a:solidFill>
                <a:latin typeface="Tahoma" panose="020B0604030504040204" pitchFamily="34" charset="0"/>
                <a:ea typeface="Tahoma" panose="020B0604030504040204" pitchFamily="34" charset="0"/>
                <a:cs typeface="Tahoma" panose="020B0604030504040204" pitchFamily="34" charset="0"/>
              </a:rPr>
              <a:t>7.3. </a:t>
            </a:r>
            <a:r>
              <a:rPr lang="ca-ES" sz="1400" b="1" dirty="0">
                <a:solidFill>
                  <a:srgbClr val="0070C0"/>
                </a:solidFill>
                <a:latin typeface="Tahoma" panose="020B0604030504040204" pitchFamily="34" charset="0"/>
                <a:ea typeface="Tahoma" panose="020B0604030504040204" pitchFamily="34" charset="0"/>
                <a:cs typeface="Tahoma" panose="020B0604030504040204" pitchFamily="34" charset="0"/>
              </a:rPr>
              <a:t>Programa c</a:t>
            </a:r>
            <a:r>
              <a:rPr lang="ca-ES" sz="1400" b="1" baseline="0" dirty="0">
                <a:solidFill>
                  <a:srgbClr val="0070C0"/>
                </a:solidFill>
                <a:latin typeface="Tahoma" panose="020B0604030504040204" pitchFamily="34" charset="0"/>
                <a:ea typeface="Tahoma" panose="020B0604030504040204" pitchFamily="34" charset="0"/>
                <a:cs typeface="Tahoma" panose="020B0604030504040204" pitchFamily="34" charset="0"/>
              </a:rPr>
              <a:t>omarcal – Prevenció i pal·liació de la Pobresa energètica </a:t>
            </a:r>
            <a:endParaRPr lang="ca-ES" sz="1400"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
        <p:nvSpPr>
          <p:cNvPr id="9" name="QuadreDeText 8">
            <a:extLst>
              <a:ext uri="{FF2B5EF4-FFF2-40B4-BE49-F238E27FC236}">
                <a16:creationId xmlns:a16="http://schemas.microsoft.com/office/drawing/2014/main" id="{E819DC05-7696-4210-BDE5-15567C795E83}"/>
              </a:ext>
            </a:extLst>
          </p:cNvPr>
          <p:cNvSpPr txBox="1"/>
          <p:nvPr/>
        </p:nvSpPr>
        <p:spPr>
          <a:xfrm>
            <a:off x="404664" y="1555501"/>
            <a:ext cx="6120680" cy="6740307"/>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Projecte de prevenció i pal·liació de la pobresa energètica del Gironès es va iniciar com a prova pilot l’octubre del 2014, fruit de la col·laboració entre el Consorci de Benestar Social Gironès-Salt i l'Àrea de Medi Ambient del Consell Comarcal del Gironès, i amb el suport tècnic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d'Ecoserveis</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projecte té com a </a:t>
            </a:r>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objectiu general</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l'establiment d'una estratègia a nivell comarcal per pal·liar i prevenir els efectes de la pobresa energètica al Gironès. I diversos </a:t>
            </a:r>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objectius específics</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1- Realitzar les auditories energètiques dels habitatges derivats al projecte, així com d'aquells que es detectin des del propi projecte.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2- Implementar mesures d'estalvi energètic als habitatges derivats al projecte i fer-ne el seguiment.</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3- Detectar casos on calguin mesures més enllà del projecte.</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4- Valorar l'impacte del projecte a les llars ateses.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5- Formar als equips dels Serveis Bàsics d'Atenció Social de la comarca i als Plans d'ocupació que col·laboren amb el projecte.</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6- Formar a la ciutadania envers l'estalvi energètic.</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7- Assessorar i donar suport directe als SBAS en l'atenció a casuística.</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8- Consolidar i ampliar el projecte.</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Actualment la derivació dels casos de pobresa energètica es realitza d’acord amb els punts següents:</a:t>
            </a:r>
          </a:p>
          <a:p>
            <a:pPr algn="just"/>
            <a:r>
              <a:rPr lang="ca-ES" sz="1200" u="sng" dirty="0">
                <a:solidFill>
                  <a:srgbClr val="222222"/>
                </a:solidFill>
                <a:effectLst/>
                <a:latin typeface="Tahoma" panose="020B0604030504040204" pitchFamily="34" charset="0"/>
                <a:ea typeface="Tahoma" panose="020B0604030504040204" pitchFamily="34" charset="0"/>
                <a:cs typeface="Tahoma" panose="020B0604030504040204" pitchFamily="34" charset="0"/>
              </a:rPr>
              <a:t>Serveis Socials :</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des del projecte es realitzen formacions als serveis bàsics, perquè derivin els casos amb pobresa energètica. S’han realitzat quatre formacions , a més de l’assessorament continuat als professionals de serveis socials.</a:t>
            </a:r>
          </a:p>
          <a:p>
            <a:pPr algn="just"/>
            <a:r>
              <a:rPr lang="ca-ES" sz="1200" u="sng" dirty="0">
                <a:solidFill>
                  <a:srgbClr val="222222"/>
                </a:solidFill>
                <a:effectLst/>
                <a:latin typeface="Tahoma" panose="020B0604030504040204" pitchFamily="34" charset="0"/>
                <a:ea typeface="Tahoma" panose="020B0604030504040204" pitchFamily="34" charset="0"/>
                <a:cs typeface="Tahoma" panose="020B0604030504040204" pitchFamily="34" charset="0"/>
              </a:rPr>
              <a:t>Punts d’assessorament energètic: </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 línia 1 del Pla a l’Acció de la Diputació de Girona, ofereix la possibilitat de demanar la implantació d’un punt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d’infoenergia</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als municipis. El tècnic de pobresa energètica realitza l’atenció directa a la població i detecta els casos de pobresa energètica.</a:t>
            </a:r>
          </a:p>
          <a:p>
            <a:pPr algn="just"/>
            <a:r>
              <a:rPr lang="ca-ES" sz="1200" u="sng" dirty="0">
                <a:solidFill>
                  <a:srgbClr val="222222"/>
                </a:solidFill>
                <a:effectLst/>
                <a:latin typeface="Tahoma" panose="020B0604030504040204" pitchFamily="34" charset="0"/>
                <a:ea typeface="Tahoma" panose="020B0604030504040204" pitchFamily="34" charset="0"/>
                <a:cs typeface="Tahoma" panose="020B0604030504040204" pitchFamily="34" charset="0"/>
              </a:rPr>
              <a:t>Àrea de Serveis Tècnics-Oficina Comarcal d’Habitatge.</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Es deriven  casos d’impagaments i ajuts de lloguer, per avaluar s són llars amb pobresa energètica.</a:t>
            </a:r>
          </a:p>
          <a:p>
            <a:pPr algn="just"/>
            <a:r>
              <a:rPr lang="ca-ES" sz="1200" u="sng"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Programa d’estalvi energètic i pobresa energètica de la Diputació de Girona</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Des dels eixos del programa està previst detectar casos amb pobresa energètica, a partir d’activitats al carrer (Parlem-ne al carrer, Anem al mercat) activitats de sensibilització energètica a escoles i formacions als CAPS. De moment encara no ha estat possible iniciar aquesta línia de treball. </a:t>
            </a:r>
          </a:p>
        </p:txBody>
      </p:sp>
    </p:spTree>
    <p:extLst>
      <p:ext uri="{BB962C8B-B14F-4D97-AF65-F5344CB8AC3E}">
        <p14:creationId xmlns:p14="http://schemas.microsoft.com/office/powerpoint/2010/main" val="22899034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43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7" name="QuadreDeText 6">
            <a:extLst>
              <a:ext uri="{FF2B5EF4-FFF2-40B4-BE49-F238E27FC236}">
                <a16:creationId xmlns:a16="http://schemas.microsoft.com/office/drawing/2014/main" id="{DE759347-5850-423F-89DD-E71B122B287E}"/>
              </a:ext>
            </a:extLst>
          </p:cNvPr>
          <p:cNvSpPr txBox="1"/>
          <p:nvPr/>
        </p:nvSpPr>
        <p:spPr>
          <a:xfrm>
            <a:off x="404664" y="827584"/>
            <a:ext cx="6264696" cy="1569660"/>
          </a:xfrm>
          <a:prstGeom prst="rect">
            <a:avLst/>
          </a:prstGeom>
          <a:noFill/>
        </p:spPr>
        <p:txBody>
          <a:bodyPr wrap="square">
            <a:spAutoFit/>
          </a:bodyPr>
          <a:lstStyle/>
          <a:p>
            <a:pPr algn="just">
              <a:spcBef>
                <a:spcPts val="1000"/>
              </a:spcBef>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Auditories d'avaluació energètica 	</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Les auditories són visites d’avaluació energètica a les llars vulnerables derivades a projecte.  Durant la visita, es realitza l’avaluació de les condicions de la llar(aïllament i tancaments de l'habitatge, sistemes d'il·luminació i climatització, problemes d'humitats, tipus d'aparells consumidors d'energia), per treure conclusions d’estalvi i confort energètic a la llar tenint en compte també els hàbits i possibles problemàtiques de les persones que hi viuen</a:t>
            </a:r>
          </a:p>
        </p:txBody>
      </p:sp>
      <p:graphicFrame>
        <p:nvGraphicFramePr>
          <p:cNvPr id="8" name="Gráfico 1">
            <a:extLst>
              <a:ext uri="{FF2B5EF4-FFF2-40B4-BE49-F238E27FC236}">
                <a16:creationId xmlns:a16="http://schemas.microsoft.com/office/drawing/2014/main" id="{096CB3AB-69DE-40F5-8A13-F6E4CBA6B617}"/>
              </a:ext>
            </a:extLst>
          </p:cNvPr>
          <p:cNvGraphicFramePr/>
          <p:nvPr>
            <p:extLst>
              <p:ext uri="{D42A27DB-BD31-4B8C-83A1-F6EECF244321}">
                <p14:modId xmlns:p14="http://schemas.microsoft.com/office/powerpoint/2010/main" val="1955415075"/>
              </p:ext>
            </p:extLst>
          </p:nvPr>
        </p:nvGraphicFramePr>
        <p:xfrm>
          <a:off x="908720" y="2483768"/>
          <a:ext cx="4806280" cy="28083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ula 5">
            <a:extLst>
              <a:ext uri="{FF2B5EF4-FFF2-40B4-BE49-F238E27FC236}">
                <a16:creationId xmlns:a16="http://schemas.microsoft.com/office/drawing/2014/main" id="{AD6E1AC0-D05F-43A2-A030-6E9B12451946}"/>
              </a:ext>
            </a:extLst>
          </p:cNvPr>
          <p:cNvGraphicFramePr>
            <a:graphicFrameLocks noGrp="1"/>
          </p:cNvGraphicFramePr>
          <p:nvPr>
            <p:extLst>
              <p:ext uri="{D42A27DB-BD31-4B8C-83A1-F6EECF244321}">
                <p14:modId xmlns:p14="http://schemas.microsoft.com/office/powerpoint/2010/main" val="2394057312"/>
              </p:ext>
            </p:extLst>
          </p:nvPr>
        </p:nvGraphicFramePr>
        <p:xfrm>
          <a:off x="655637" y="5554681"/>
          <a:ext cx="5546725" cy="2816733"/>
        </p:xfrm>
        <a:graphic>
          <a:graphicData uri="http://schemas.openxmlformats.org/drawingml/2006/table">
            <a:tbl>
              <a:tblPr firstRow="1" firstCol="1" bandRow="1">
                <a:tableStyleId>{5C22544A-7EE6-4342-B048-85BDC9FD1C3A}</a:tableStyleId>
              </a:tblPr>
              <a:tblGrid>
                <a:gridCol w="1407008">
                  <a:extLst>
                    <a:ext uri="{9D8B030D-6E8A-4147-A177-3AD203B41FA5}">
                      <a16:colId xmlns:a16="http://schemas.microsoft.com/office/drawing/2014/main" val="2456624462"/>
                    </a:ext>
                  </a:extLst>
                </a:gridCol>
                <a:gridCol w="1350474">
                  <a:extLst>
                    <a:ext uri="{9D8B030D-6E8A-4147-A177-3AD203B41FA5}">
                      <a16:colId xmlns:a16="http://schemas.microsoft.com/office/drawing/2014/main" val="743979190"/>
                    </a:ext>
                  </a:extLst>
                </a:gridCol>
                <a:gridCol w="1438769">
                  <a:extLst>
                    <a:ext uri="{9D8B030D-6E8A-4147-A177-3AD203B41FA5}">
                      <a16:colId xmlns:a16="http://schemas.microsoft.com/office/drawing/2014/main" val="3598274825"/>
                    </a:ext>
                  </a:extLst>
                </a:gridCol>
                <a:gridCol w="1350474">
                  <a:extLst>
                    <a:ext uri="{9D8B030D-6E8A-4147-A177-3AD203B41FA5}">
                      <a16:colId xmlns:a16="http://schemas.microsoft.com/office/drawing/2014/main" val="800880037"/>
                    </a:ext>
                  </a:extLst>
                </a:gridCol>
              </a:tblGrid>
              <a:tr h="190500">
                <a:tc>
                  <a:txBody>
                    <a:bodyPr/>
                    <a:lstStyle/>
                    <a:p>
                      <a:pPr algn="just">
                        <a:lnSpc>
                          <a:spcPct val="115000"/>
                        </a:lnSpc>
                      </a:pPr>
                      <a:r>
                        <a:rPr lang="es-ES" sz="1000">
                          <a:solidFill>
                            <a:schemeClr val="bg1"/>
                          </a:solidFill>
                          <a:effectLst/>
                        </a:rPr>
                        <a:t>Municipi</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 sz="1000" dirty="0" err="1">
                          <a:solidFill>
                            <a:schemeClr val="bg1"/>
                          </a:solidFill>
                          <a:effectLst/>
                        </a:rPr>
                        <a:t>Auditories</a:t>
                      </a:r>
                      <a:r>
                        <a:rPr lang="es-ES" sz="1000" dirty="0">
                          <a:solidFill>
                            <a:schemeClr val="bg1"/>
                          </a:solidFill>
                          <a:effectLst/>
                        </a:rPr>
                        <a:t> </a:t>
                      </a:r>
                      <a:r>
                        <a:rPr lang="es-ES" sz="1000" dirty="0" err="1">
                          <a:solidFill>
                            <a:schemeClr val="bg1"/>
                          </a:solidFill>
                          <a:effectLst/>
                        </a:rPr>
                        <a:t>derivades</a:t>
                      </a:r>
                      <a:r>
                        <a:rPr lang="es-ES" sz="1000" dirty="0">
                          <a:solidFill>
                            <a:schemeClr val="bg1"/>
                          </a:solidFill>
                          <a:effectLst/>
                        </a:rPr>
                        <a:t> al 2020</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 sz="1000" dirty="0" err="1">
                          <a:solidFill>
                            <a:schemeClr val="bg1"/>
                          </a:solidFill>
                          <a:effectLst/>
                        </a:rPr>
                        <a:t>Auditories</a:t>
                      </a:r>
                      <a:r>
                        <a:rPr lang="es-ES" sz="1000" dirty="0">
                          <a:solidFill>
                            <a:schemeClr val="bg1"/>
                          </a:solidFill>
                          <a:effectLst/>
                        </a:rPr>
                        <a:t> </a:t>
                      </a:r>
                      <a:r>
                        <a:rPr lang="es-ES" sz="1000" dirty="0" err="1">
                          <a:solidFill>
                            <a:schemeClr val="bg1"/>
                          </a:solidFill>
                          <a:effectLst/>
                        </a:rPr>
                        <a:t>realitzades</a:t>
                      </a:r>
                      <a:r>
                        <a:rPr lang="es-ES" sz="1000" dirty="0">
                          <a:solidFill>
                            <a:schemeClr val="bg1"/>
                          </a:solidFill>
                          <a:effectLst/>
                        </a:rPr>
                        <a:t> al 2020</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 sz="1000" dirty="0" err="1">
                          <a:solidFill>
                            <a:schemeClr val="bg1"/>
                          </a:solidFill>
                          <a:effectLst/>
                        </a:rPr>
                        <a:t>Auditories</a:t>
                      </a:r>
                      <a:r>
                        <a:rPr lang="es-ES" sz="1000" dirty="0">
                          <a:solidFill>
                            <a:schemeClr val="bg1"/>
                          </a:solidFill>
                          <a:effectLst/>
                        </a:rPr>
                        <a:t> de </a:t>
                      </a:r>
                      <a:r>
                        <a:rPr lang="es-ES" sz="1000" dirty="0" err="1">
                          <a:solidFill>
                            <a:schemeClr val="bg1"/>
                          </a:solidFill>
                          <a:effectLst/>
                        </a:rPr>
                        <a:t>segona</a:t>
                      </a:r>
                      <a:r>
                        <a:rPr lang="es-ES" sz="1000" dirty="0">
                          <a:solidFill>
                            <a:schemeClr val="bg1"/>
                          </a:solidFill>
                          <a:effectLst/>
                        </a:rPr>
                        <a:t> </a:t>
                      </a:r>
                      <a:r>
                        <a:rPr lang="es-ES" sz="1000" dirty="0" err="1">
                          <a:solidFill>
                            <a:schemeClr val="bg1"/>
                          </a:solidFill>
                          <a:effectLst/>
                        </a:rPr>
                        <a:t>intervenció</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1324873355"/>
                  </a:ext>
                </a:extLst>
              </a:tr>
              <a:tr h="190500">
                <a:tc>
                  <a:txBody>
                    <a:bodyPr/>
                    <a:lstStyle/>
                    <a:p>
                      <a:pPr algn="just">
                        <a:lnSpc>
                          <a:spcPct val="115000"/>
                        </a:lnSpc>
                      </a:pPr>
                      <a:r>
                        <a:rPr lang="es-ES" sz="1000">
                          <a:effectLst/>
                        </a:rPr>
                        <a:t>Aiguaviva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622226525"/>
                  </a:ext>
                </a:extLst>
              </a:tr>
              <a:tr h="190500">
                <a:tc>
                  <a:txBody>
                    <a:bodyPr/>
                    <a:lstStyle/>
                    <a:p>
                      <a:pPr algn="just">
                        <a:lnSpc>
                          <a:spcPct val="115000"/>
                        </a:lnSpc>
                      </a:pPr>
                      <a:r>
                        <a:rPr lang="es-ES" sz="1000">
                          <a:effectLst/>
                        </a:rPr>
                        <a:t>Bescanó</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2</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382358996"/>
                  </a:ext>
                </a:extLst>
              </a:tr>
              <a:tr h="190500">
                <a:tc>
                  <a:txBody>
                    <a:bodyPr/>
                    <a:lstStyle/>
                    <a:p>
                      <a:pPr algn="just">
                        <a:lnSpc>
                          <a:spcPct val="115000"/>
                        </a:lnSpc>
                      </a:pPr>
                      <a:r>
                        <a:rPr lang="es-ES" sz="1000">
                          <a:effectLst/>
                        </a:rPr>
                        <a:t>Cassà de la Selva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5</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 </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445769190"/>
                  </a:ext>
                </a:extLst>
              </a:tr>
              <a:tr h="190500">
                <a:tc>
                  <a:txBody>
                    <a:bodyPr/>
                    <a:lstStyle/>
                    <a:p>
                      <a:pPr algn="just">
                        <a:lnSpc>
                          <a:spcPct val="115000"/>
                        </a:lnSpc>
                      </a:pPr>
                      <a:r>
                        <a:rPr lang="es-ES" sz="1000">
                          <a:effectLst/>
                        </a:rPr>
                        <a:t>Celrà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 </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849076487"/>
                  </a:ext>
                </a:extLst>
              </a:tr>
              <a:tr h="190500">
                <a:tc>
                  <a:txBody>
                    <a:bodyPr/>
                    <a:lstStyle/>
                    <a:p>
                      <a:pPr algn="just">
                        <a:lnSpc>
                          <a:spcPct val="115000"/>
                        </a:lnSpc>
                      </a:pPr>
                      <a:r>
                        <a:rPr lang="es-ES" sz="1000">
                          <a:effectLst/>
                        </a:rPr>
                        <a:t>Cervià de Ter</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 </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451745933"/>
                  </a:ext>
                </a:extLst>
              </a:tr>
              <a:tr h="190500">
                <a:tc>
                  <a:txBody>
                    <a:bodyPr/>
                    <a:lstStyle/>
                    <a:p>
                      <a:pPr algn="just">
                        <a:lnSpc>
                          <a:spcPct val="115000"/>
                        </a:lnSpc>
                      </a:pPr>
                      <a:r>
                        <a:rPr lang="es-ES" sz="1000">
                          <a:effectLst/>
                        </a:rPr>
                        <a:t>Llagostera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469199347"/>
                  </a:ext>
                </a:extLst>
              </a:tr>
              <a:tr h="190500">
                <a:tc>
                  <a:txBody>
                    <a:bodyPr/>
                    <a:lstStyle/>
                    <a:p>
                      <a:pPr algn="just">
                        <a:lnSpc>
                          <a:spcPct val="115000"/>
                        </a:lnSpc>
                      </a:pPr>
                      <a:r>
                        <a:rPr lang="es-ES" sz="1000">
                          <a:effectLst/>
                        </a:rPr>
                        <a:t>Quart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 </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662805437"/>
                  </a:ext>
                </a:extLst>
              </a:tr>
              <a:tr h="190500">
                <a:tc>
                  <a:txBody>
                    <a:bodyPr/>
                    <a:lstStyle/>
                    <a:p>
                      <a:pPr algn="just">
                        <a:lnSpc>
                          <a:spcPct val="115000"/>
                        </a:lnSpc>
                      </a:pPr>
                      <a:r>
                        <a:rPr lang="es-ES" sz="1000">
                          <a:effectLst/>
                        </a:rPr>
                        <a:t>Sant Gregori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 </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600550979"/>
                  </a:ext>
                </a:extLst>
              </a:tr>
              <a:tr h="190500">
                <a:tc>
                  <a:txBody>
                    <a:bodyPr/>
                    <a:lstStyle/>
                    <a:p>
                      <a:pPr algn="just">
                        <a:lnSpc>
                          <a:spcPct val="115000"/>
                        </a:lnSpc>
                      </a:pPr>
                      <a:r>
                        <a:rPr lang="es-ES" sz="1000">
                          <a:effectLst/>
                        </a:rPr>
                        <a:t>Sant Jordi Desvalls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09756488"/>
                  </a:ext>
                </a:extLst>
              </a:tr>
              <a:tr h="190500">
                <a:tc>
                  <a:txBody>
                    <a:bodyPr/>
                    <a:lstStyle/>
                    <a:p>
                      <a:pPr algn="just">
                        <a:lnSpc>
                          <a:spcPct val="115000"/>
                        </a:lnSpc>
                      </a:pPr>
                      <a:r>
                        <a:rPr lang="es-ES" sz="1000">
                          <a:effectLst/>
                        </a:rPr>
                        <a:t>Sarrià de Ter</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 </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382191410"/>
                  </a:ext>
                </a:extLst>
              </a:tr>
              <a:tr h="190500">
                <a:tc>
                  <a:txBody>
                    <a:bodyPr/>
                    <a:lstStyle/>
                    <a:p>
                      <a:pPr algn="just">
                        <a:lnSpc>
                          <a:spcPct val="115000"/>
                        </a:lnSpc>
                      </a:pPr>
                      <a:r>
                        <a:rPr lang="es-ES" sz="1000">
                          <a:effectLst/>
                        </a:rPr>
                        <a:t>Vilablareix</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 </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899922277"/>
                  </a:ext>
                </a:extLst>
              </a:tr>
              <a:tr h="190500">
                <a:tc>
                  <a:txBody>
                    <a:bodyPr/>
                    <a:lstStyle/>
                    <a:p>
                      <a:pPr algn="just">
                        <a:lnSpc>
                          <a:spcPct val="115000"/>
                        </a:lnSpc>
                      </a:pPr>
                      <a:r>
                        <a:rPr lang="es-ES" sz="1000" dirty="0">
                          <a:effectLst/>
                        </a:rPr>
                        <a:t>Salt</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54</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a:effectLst/>
                        </a:rPr>
                        <a:t>15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pPr>
                      <a:r>
                        <a:rPr lang="es-ES" sz="1000" dirty="0">
                          <a:effectLst/>
                        </a:rPr>
                        <a:t>1</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707097770"/>
                  </a:ext>
                </a:extLst>
              </a:tr>
              <a:tr h="190500">
                <a:tc>
                  <a:txBody>
                    <a:bodyPr/>
                    <a:lstStyle/>
                    <a:p>
                      <a:pPr algn="just">
                        <a:lnSpc>
                          <a:spcPct val="115000"/>
                        </a:lnSpc>
                      </a:pPr>
                      <a:r>
                        <a:rPr lang="es-ES" sz="1000" dirty="0">
                          <a:solidFill>
                            <a:schemeClr val="bg1"/>
                          </a:solidFill>
                          <a:effectLst/>
                        </a:rPr>
                        <a:t>TOTAL</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r">
                        <a:lnSpc>
                          <a:spcPct val="115000"/>
                        </a:lnSpc>
                      </a:pPr>
                      <a:r>
                        <a:rPr lang="es-ES" sz="1000" dirty="0">
                          <a:solidFill>
                            <a:schemeClr val="bg1"/>
                          </a:solidFill>
                          <a:effectLst/>
                        </a:rPr>
                        <a:t>105</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r">
                        <a:lnSpc>
                          <a:spcPct val="115000"/>
                        </a:lnSpc>
                      </a:pPr>
                      <a:r>
                        <a:rPr lang="es-ES" sz="1000" dirty="0">
                          <a:solidFill>
                            <a:schemeClr val="bg1"/>
                          </a:solidFill>
                          <a:effectLst/>
                        </a:rPr>
                        <a:t>44</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r">
                        <a:lnSpc>
                          <a:spcPct val="115000"/>
                        </a:lnSpc>
                      </a:pPr>
                      <a:r>
                        <a:rPr lang="es-ES" sz="1000" dirty="0">
                          <a:solidFill>
                            <a:schemeClr val="bg1"/>
                          </a:solidFill>
                          <a:effectLst/>
                        </a:rPr>
                        <a:t>5</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2615649070"/>
                  </a:ext>
                </a:extLst>
              </a:tr>
            </a:tbl>
          </a:graphicData>
        </a:graphic>
      </p:graphicFrame>
    </p:spTree>
    <p:extLst>
      <p:ext uri="{BB962C8B-B14F-4D97-AF65-F5344CB8AC3E}">
        <p14:creationId xmlns:p14="http://schemas.microsoft.com/office/powerpoint/2010/main" val="3241817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44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graphicFrame>
        <p:nvGraphicFramePr>
          <p:cNvPr id="3" name="Taula 2">
            <a:extLst>
              <a:ext uri="{FF2B5EF4-FFF2-40B4-BE49-F238E27FC236}">
                <a16:creationId xmlns:a16="http://schemas.microsoft.com/office/drawing/2014/main" id="{54BC0E21-47C3-4581-AA18-D936603CB925}"/>
              </a:ext>
            </a:extLst>
          </p:cNvPr>
          <p:cNvGraphicFramePr>
            <a:graphicFrameLocks noGrp="1"/>
          </p:cNvGraphicFramePr>
          <p:nvPr>
            <p:extLst>
              <p:ext uri="{D42A27DB-BD31-4B8C-83A1-F6EECF244321}">
                <p14:modId xmlns:p14="http://schemas.microsoft.com/office/powerpoint/2010/main" val="4036342152"/>
              </p:ext>
            </p:extLst>
          </p:nvPr>
        </p:nvGraphicFramePr>
        <p:xfrm>
          <a:off x="521308" y="1569324"/>
          <a:ext cx="5256584" cy="2049410"/>
        </p:xfrm>
        <a:graphic>
          <a:graphicData uri="http://schemas.openxmlformats.org/drawingml/2006/table">
            <a:tbl>
              <a:tblPr firstRow="1" firstCol="1" bandRow="1">
                <a:tableStyleId>{5C22544A-7EE6-4342-B048-85BDC9FD1C3A}</a:tableStyleId>
              </a:tblPr>
              <a:tblGrid>
                <a:gridCol w="599243">
                  <a:extLst>
                    <a:ext uri="{9D8B030D-6E8A-4147-A177-3AD203B41FA5}">
                      <a16:colId xmlns:a16="http://schemas.microsoft.com/office/drawing/2014/main" val="3496980720"/>
                    </a:ext>
                  </a:extLst>
                </a:gridCol>
                <a:gridCol w="1268397">
                  <a:extLst>
                    <a:ext uri="{9D8B030D-6E8A-4147-A177-3AD203B41FA5}">
                      <a16:colId xmlns:a16="http://schemas.microsoft.com/office/drawing/2014/main" val="120009139"/>
                    </a:ext>
                  </a:extLst>
                </a:gridCol>
                <a:gridCol w="1398233">
                  <a:extLst>
                    <a:ext uri="{9D8B030D-6E8A-4147-A177-3AD203B41FA5}">
                      <a16:colId xmlns:a16="http://schemas.microsoft.com/office/drawing/2014/main" val="1191750578"/>
                    </a:ext>
                  </a:extLst>
                </a:gridCol>
                <a:gridCol w="1158536">
                  <a:extLst>
                    <a:ext uri="{9D8B030D-6E8A-4147-A177-3AD203B41FA5}">
                      <a16:colId xmlns:a16="http://schemas.microsoft.com/office/drawing/2014/main" val="3418736990"/>
                    </a:ext>
                  </a:extLst>
                </a:gridCol>
                <a:gridCol w="832175">
                  <a:extLst>
                    <a:ext uri="{9D8B030D-6E8A-4147-A177-3AD203B41FA5}">
                      <a16:colId xmlns:a16="http://schemas.microsoft.com/office/drawing/2014/main" val="4267805058"/>
                    </a:ext>
                  </a:extLst>
                </a:gridCol>
              </a:tblGrid>
              <a:tr h="356549">
                <a:tc>
                  <a:txBody>
                    <a:bodyPr/>
                    <a:lstStyle/>
                    <a:p>
                      <a:pPr algn="just"/>
                      <a:r>
                        <a:rPr lang="es-ES_tradnl" sz="900" dirty="0">
                          <a:solidFill>
                            <a:schemeClr val="bg1"/>
                          </a:solidFill>
                          <a:effectLst/>
                        </a:rPr>
                        <a:t>ANY</a:t>
                      </a:r>
                      <a:endParaRPr lang="ca-ES" sz="9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just"/>
                      <a:r>
                        <a:rPr lang="es-ES_tradnl" sz="800">
                          <a:solidFill>
                            <a:schemeClr val="bg1"/>
                          </a:solidFill>
                          <a:effectLst/>
                        </a:rPr>
                        <a:t>Estalvi Bo Social</a:t>
                      </a:r>
                      <a:endParaRPr lang="ca-ES" sz="8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just"/>
                      <a:r>
                        <a:rPr lang="es-ES_tradnl" sz="800">
                          <a:solidFill>
                            <a:schemeClr val="bg1"/>
                          </a:solidFill>
                          <a:effectLst/>
                        </a:rPr>
                        <a:t>Estalvi optimització tarifa</a:t>
                      </a:r>
                      <a:endParaRPr lang="ca-ES" sz="8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just"/>
                      <a:r>
                        <a:rPr lang="es-ES_tradnl" sz="800" dirty="0" err="1">
                          <a:solidFill>
                            <a:schemeClr val="bg1"/>
                          </a:solidFill>
                          <a:effectLst/>
                        </a:rPr>
                        <a:t>Estalvi</a:t>
                      </a:r>
                      <a:r>
                        <a:rPr lang="es-ES_tradnl" sz="800" dirty="0">
                          <a:solidFill>
                            <a:schemeClr val="bg1"/>
                          </a:solidFill>
                          <a:effectLst/>
                        </a:rPr>
                        <a:t> </a:t>
                      </a:r>
                      <a:r>
                        <a:rPr lang="es-ES_tradnl" sz="800" dirty="0" err="1">
                          <a:solidFill>
                            <a:schemeClr val="bg1"/>
                          </a:solidFill>
                          <a:effectLst/>
                        </a:rPr>
                        <a:t>optimització</a:t>
                      </a:r>
                      <a:r>
                        <a:rPr lang="es-ES_tradnl" sz="800" dirty="0">
                          <a:solidFill>
                            <a:schemeClr val="bg1"/>
                          </a:solidFill>
                          <a:effectLst/>
                        </a:rPr>
                        <a:t> tarifa gas</a:t>
                      </a:r>
                      <a:endParaRPr lang="ca-ES" sz="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just"/>
                      <a:r>
                        <a:rPr lang="es-ES_tradnl" sz="800" dirty="0">
                          <a:solidFill>
                            <a:schemeClr val="bg1"/>
                          </a:solidFill>
                          <a:effectLst/>
                        </a:rPr>
                        <a:t>Total</a:t>
                      </a:r>
                      <a:endParaRPr lang="ca-ES" sz="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extLst>
                  <a:ext uri="{0D108BD9-81ED-4DB2-BD59-A6C34878D82A}">
                    <a16:rowId xmlns:a16="http://schemas.microsoft.com/office/drawing/2014/main" val="2150980959"/>
                  </a:ext>
                </a:extLst>
              </a:tr>
              <a:tr h="247188">
                <a:tc>
                  <a:txBody>
                    <a:bodyPr/>
                    <a:lstStyle/>
                    <a:p>
                      <a:pPr algn="just"/>
                      <a:r>
                        <a:rPr lang="es-ES_tradnl" sz="800">
                          <a:effectLst/>
                        </a:rPr>
                        <a:t>2015</a:t>
                      </a:r>
                      <a:endParaRPr lang="ca-ES" sz="8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7.356,64 €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929,89 €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endParaRPr lang="ca-ES" sz="1000">
                        <a:effectLst/>
                        <a:latin typeface="Calibri" panose="020F0502020204030204" pitchFamily="34" charset="0"/>
                        <a:cs typeface="Times New Roman" panose="02020603050405020304" pitchFamily="18" charset="0"/>
                      </a:endParaRPr>
                    </a:p>
                  </a:txBody>
                  <a:tcPr marL="53932" marR="53932" marT="0" marB="0" anchor="ctr"/>
                </a:tc>
                <a:tc>
                  <a:txBody>
                    <a:bodyPr/>
                    <a:lstStyle/>
                    <a:p>
                      <a:pPr algn="r"/>
                      <a:r>
                        <a:rPr lang="es-ES_tradnl" sz="900">
                          <a:effectLst/>
                        </a:rPr>
                        <a:t>8.286,53 €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2285273809"/>
                  </a:ext>
                </a:extLst>
              </a:tr>
              <a:tr h="239697">
                <a:tc>
                  <a:txBody>
                    <a:bodyPr/>
                    <a:lstStyle/>
                    <a:p>
                      <a:pPr algn="just"/>
                      <a:r>
                        <a:rPr lang="es-ES_tradnl" sz="800" dirty="0">
                          <a:effectLst/>
                        </a:rPr>
                        <a:t>2016</a:t>
                      </a:r>
                      <a:endParaRPr lang="ca-ES" sz="8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6.507,80 €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1.425,84 €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endParaRPr lang="ca-ES" sz="1000">
                        <a:effectLst/>
                        <a:latin typeface="Calibri" panose="020F0502020204030204" pitchFamily="34" charset="0"/>
                        <a:cs typeface="Times New Roman" panose="02020603050405020304" pitchFamily="18" charset="0"/>
                      </a:endParaRPr>
                    </a:p>
                  </a:txBody>
                  <a:tcPr marL="53932" marR="53932" marT="0" marB="0" anchor="ctr"/>
                </a:tc>
                <a:tc>
                  <a:txBody>
                    <a:bodyPr/>
                    <a:lstStyle/>
                    <a:p>
                      <a:pPr algn="r"/>
                      <a:r>
                        <a:rPr lang="es-ES_tradnl" sz="900">
                          <a:effectLst/>
                        </a:rPr>
                        <a:t>7.933,64 €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1245240175"/>
                  </a:ext>
                </a:extLst>
              </a:tr>
              <a:tr h="239697">
                <a:tc>
                  <a:txBody>
                    <a:bodyPr/>
                    <a:lstStyle/>
                    <a:p>
                      <a:pPr algn="just"/>
                      <a:r>
                        <a:rPr lang="es-ES_tradnl" sz="800">
                          <a:effectLst/>
                        </a:rPr>
                        <a:t>2017</a:t>
                      </a:r>
                      <a:endParaRPr lang="ca-ES" sz="8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9.761,80</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5.026,25 €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endParaRPr lang="ca-ES" sz="1000">
                        <a:effectLst/>
                        <a:latin typeface="Calibri" panose="020F0502020204030204" pitchFamily="34" charset="0"/>
                        <a:cs typeface="Times New Roman" panose="02020603050405020304" pitchFamily="18" charset="0"/>
                      </a:endParaRPr>
                    </a:p>
                  </a:txBody>
                  <a:tcPr marL="53932" marR="53932" marT="0" marB="0" anchor="ctr"/>
                </a:tc>
                <a:tc>
                  <a:txBody>
                    <a:bodyPr/>
                    <a:lstStyle/>
                    <a:p>
                      <a:pPr algn="r"/>
                      <a:r>
                        <a:rPr lang="es-ES_tradnl" sz="900">
                          <a:effectLst/>
                        </a:rPr>
                        <a:t>14.788,05 €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2434510983"/>
                  </a:ext>
                </a:extLst>
              </a:tr>
              <a:tr h="239697">
                <a:tc>
                  <a:txBody>
                    <a:bodyPr/>
                    <a:lstStyle/>
                    <a:p>
                      <a:pPr algn="just"/>
                      <a:r>
                        <a:rPr lang="es-ES_tradnl" sz="800">
                          <a:effectLst/>
                        </a:rPr>
                        <a:t>2018</a:t>
                      </a:r>
                      <a:endParaRPr lang="ca-ES" sz="8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13.328,50 €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6.745,65 €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endParaRPr lang="ca-ES" sz="1000">
                        <a:effectLst/>
                        <a:latin typeface="Calibri" panose="020F0502020204030204" pitchFamily="34" charset="0"/>
                        <a:cs typeface="Times New Roman" panose="02020603050405020304" pitchFamily="18" charset="0"/>
                      </a:endParaRPr>
                    </a:p>
                  </a:txBody>
                  <a:tcPr marL="53932" marR="53932" marT="0" marB="0" anchor="ctr"/>
                </a:tc>
                <a:tc>
                  <a:txBody>
                    <a:bodyPr/>
                    <a:lstStyle/>
                    <a:p>
                      <a:pPr algn="r"/>
                      <a:r>
                        <a:rPr lang="es-ES_tradnl" sz="900">
                          <a:effectLst/>
                        </a:rPr>
                        <a:t>20.074,15 €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4119212304"/>
                  </a:ext>
                </a:extLst>
              </a:tr>
              <a:tr h="239697">
                <a:tc>
                  <a:txBody>
                    <a:bodyPr/>
                    <a:lstStyle/>
                    <a:p>
                      <a:pPr algn="just"/>
                      <a:r>
                        <a:rPr lang="es-ES_tradnl" sz="800">
                          <a:effectLst/>
                        </a:rPr>
                        <a:t>2019</a:t>
                      </a:r>
                      <a:endParaRPr lang="ca-ES" sz="8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7.498,12 €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6.933,56 €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1.642,82 €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16.074,50 €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874469376"/>
                  </a:ext>
                </a:extLst>
              </a:tr>
              <a:tr h="239697">
                <a:tc>
                  <a:txBody>
                    <a:bodyPr/>
                    <a:lstStyle/>
                    <a:p>
                      <a:pPr algn="just"/>
                      <a:r>
                        <a:rPr lang="es-ES_tradnl" sz="800">
                          <a:effectLst/>
                        </a:rPr>
                        <a:t>2020</a:t>
                      </a:r>
                      <a:endParaRPr lang="ca-ES" sz="8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4.027,97 €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6.080,21 €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349,00 €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tc>
                  <a:txBody>
                    <a:bodyPr/>
                    <a:lstStyle/>
                    <a:p>
                      <a:pPr algn="r"/>
                      <a:r>
                        <a:rPr lang="es-ES_tradnl" sz="900">
                          <a:effectLst/>
                        </a:rPr>
                        <a:t>10.457,18 €</a:t>
                      </a:r>
                      <a:endParaRPr lang="ca-ES" sz="9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tc>
                <a:extLst>
                  <a:ext uri="{0D108BD9-81ED-4DB2-BD59-A6C34878D82A}">
                    <a16:rowId xmlns:a16="http://schemas.microsoft.com/office/drawing/2014/main" val="2374672368"/>
                  </a:ext>
                </a:extLst>
              </a:tr>
              <a:tr h="247188">
                <a:tc>
                  <a:txBody>
                    <a:bodyPr/>
                    <a:lstStyle/>
                    <a:p>
                      <a:pPr algn="just"/>
                      <a:r>
                        <a:rPr lang="es-ES_tradnl" sz="800" dirty="0">
                          <a:solidFill>
                            <a:schemeClr val="bg1"/>
                          </a:solidFill>
                          <a:effectLst/>
                        </a:rPr>
                        <a:t>TOTAL</a:t>
                      </a:r>
                      <a:endParaRPr lang="ca-ES" sz="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r"/>
                      <a:r>
                        <a:rPr lang="es-ES_tradnl" sz="900" dirty="0">
                          <a:solidFill>
                            <a:schemeClr val="bg1"/>
                          </a:solidFill>
                          <a:effectLst/>
                        </a:rPr>
                        <a:t>48.480,83 €</a:t>
                      </a:r>
                      <a:endParaRPr lang="ca-ES" sz="9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r"/>
                      <a:r>
                        <a:rPr lang="es-ES_tradnl" sz="900" dirty="0">
                          <a:solidFill>
                            <a:schemeClr val="bg1"/>
                          </a:solidFill>
                          <a:effectLst/>
                        </a:rPr>
                        <a:t>27.141,40 €</a:t>
                      </a:r>
                      <a:endParaRPr lang="ca-ES" sz="9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r"/>
                      <a:r>
                        <a:rPr lang="es-ES_tradnl" sz="900" dirty="0">
                          <a:solidFill>
                            <a:schemeClr val="bg1"/>
                          </a:solidFill>
                          <a:effectLst/>
                        </a:rPr>
                        <a:t>1.991,82 €</a:t>
                      </a:r>
                      <a:endParaRPr lang="ca-ES" sz="9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tc>
                  <a:txBody>
                    <a:bodyPr/>
                    <a:lstStyle/>
                    <a:p>
                      <a:pPr algn="r"/>
                      <a:r>
                        <a:rPr lang="es-ES_tradnl" sz="900" dirty="0">
                          <a:solidFill>
                            <a:schemeClr val="bg1"/>
                          </a:solidFill>
                          <a:effectLst/>
                        </a:rPr>
                        <a:t>77.614,05 €</a:t>
                      </a:r>
                      <a:endParaRPr lang="ca-ES" sz="9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53932" marR="53932" marT="0" marB="0" anchor="ctr">
                    <a:solidFill>
                      <a:srgbClr val="002060"/>
                    </a:solidFill>
                  </a:tcPr>
                </a:tc>
                <a:extLst>
                  <a:ext uri="{0D108BD9-81ED-4DB2-BD59-A6C34878D82A}">
                    <a16:rowId xmlns:a16="http://schemas.microsoft.com/office/drawing/2014/main" val="970802665"/>
                  </a:ext>
                </a:extLst>
              </a:tr>
            </a:tbl>
          </a:graphicData>
        </a:graphic>
      </p:graphicFrame>
      <p:sp>
        <p:nvSpPr>
          <p:cNvPr id="9" name="QuadreDeText 8">
            <a:extLst>
              <a:ext uri="{FF2B5EF4-FFF2-40B4-BE49-F238E27FC236}">
                <a16:creationId xmlns:a16="http://schemas.microsoft.com/office/drawing/2014/main" id="{AEDB19BA-F3C8-4594-9A2B-BADBC9271582}"/>
              </a:ext>
            </a:extLst>
          </p:cNvPr>
          <p:cNvSpPr txBox="1"/>
          <p:nvPr/>
        </p:nvSpPr>
        <p:spPr>
          <a:xfrm>
            <a:off x="277912" y="1043608"/>
            <a:ext cx="6154936" cy="276999"/>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 taula mostra els estalvis anuals estimats que es deriven d’aquestes gestions.</a:t>
            </a:r>
          </a:p>
        </p:txBody>
      </p:sp>
      <p:sp>
        <p:nvSpPr>
          <p:cNvPr id="11" name="QuadreDeText 10">
            <a:extLst>
              <a:ext uri="{FF2B5EF4-FFF2-40B4-BE49-F238E27FC236}">
                <a16:creationId xmlns:a16="http://schemas.microsoft.com/office/drawing/2014/main" id="{C9F05CD4-46FF-4276-8D27-6C88D5EEA30C}"/>
              </a:ext>
            </a:extLst>
          </p:cNvPr>
          <p:cNvSpPr txBox="1"/>
          <p:nvPr/>
        </p:nvSpPr>
        <p:spPr>
          <a:xfrm>
            <a:off x="277912" y="3779912"/>
            <a:ext cx="5743376" cy="4098558"/>
          </a:xfrm>
          <a:prstGeom prst="rect">
            <a:avLst/>
          </a:prstGeom>
          <a:noFill/>
        </p:spPr>
        <p:txBody>
          <a:bodyPr wrap="square">
            <a:spAutoFit/>
          </a:bodyPr>
          <a:lstStyle/>
          <a:p>
            <a:pPr algn="just">
              <a:spcBef>
                <a:spcPts val="1000"/>
              </a:spcBef>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Accions realitzades durant l'estat d'alarma</a:t>
            </a:r>
          </a:p>
          <a:p>
            <a:pPr algn="just">
              <a:spcBef>
                <a:spcPts val="1000"/>
              </a:spcBef>
            </a:pPr>
            <a:r>
              <a:rPr lang="ca-ES" sz="1200" b="1" dirty="0">
                <a:solidFill>
                  <a:srgbClr val="4F81BD"/>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rPr>
              <a:t>Degut a l’excepcionalitat de l’estat d’alarma, i la pandèmia, es van produir novetats legislatives en el que fa referència als subministraments bàsics:</a:t>
            </a:r>
          </a:p>
          <a:p>
            <a:pPr algn="just"/>
            <a:r>
              <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rPr>
              <a:t>Garantia de subministraments d’energia elèctrica, productes derivats del petroli, gas natural i aigua, mentre dura l’estat d’alarma. (article 29, Reial Decret 11/2020).</a:t>
            </a:r>
          </a:p>
          <a:p>
            <a:pPr algn="just"/>
            <a:r>
              <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rPr>
              <a:t>La renovació del Bo Social s’estén fins al 15 de setembre del 2020 ( article 4.2, RD 8/2020 de 17 de març.</a:t>
            </a:r>
          </a:p>
          <a:p>
            <a:pPr algn="just"/>
            <a:r>
              <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rPr>
              <a:t>Poden ser beneficiaris del Bo Social amb consideració de vulnerables aquells treballadors autònoms que s’hagin vist obligats a cessar la seva activitat o que hagin reduït la seva facturació en un 75% %.(article 28, Reial Decret 11/2020) </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Davant aquestes novetats, des del projecte de prevenció i pal·liació de pobresa energètica vàrem fer una campanya per recordar els consell d’estalvi energètic a les llars, informar de les novetats, i donar suport en la gestió a aquelles llars auditades del 2017 al 2019 que els hi caducava el Bo Social, mentre durava la pròrroga, perquè no es trobessin sense aquesta bonificació, al mes de setembre ja a les portes de l’hivern. La manera de contactar amb aquestes llars va ser via telèfon,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e.mail</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i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whatsapp</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81481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45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graphicFrame>
        <p:nvGraphicFramePr>
          <p:cNvPr id="5" name="Taula 4">
            <a:extLst>
              <a:ext uri="{FF2B5EF4-FFF2-40B4-BE49-F238E27FC236}">
                <a16:creationId xmlns:a16="http://schemas.microsoft.com/office/drawing/2014/main" id="{6A6E883D-2A25-4690-B495-DA797149414D}"/>
              </a:ext>
            </a:extLst>
          </p:cNvPr>
          <p:cNvGraphicFramePr>
            <a:graphicFrameLocks noGrp="1"/>
          </p:cNvGraphicFramePr>
          <p:nvPr>
            <p:extLst>
              <p:ext uri="{D42A27DB-BD31-4B8C-83A1-F6EECF244321}">
                <p14:modId xmlns:p14="http://schemas.microsoft.com/office/powerpoint/2010/main" val="4188106542"/>
              </p:ext>
            </p:extLst>
          </p:nvPr>
        </p:nvGraphicFramePr>
        <p:xfrm>
          <a:off x="1268760" y="827584"/>
          <a:ext cx="3924300" cy="4400550"/>
        </p:xfrm>
        <a:graphic>
          <a:graphicData uri="http://schemas.openxmlformats.org/drawingml/2006/table">
            <a:tbl>
              <a:tblPr firstRow="1" firstCol="1" bandRow="1">
                <a:tableStyleId>{5C22544A-7EE6-4342-B048-85BDC9FD1C3A}</a:tableStyleId>
              </a:tblPr>
              <a:tblGrid>
                <a:gridCol w="1968500">
                  <a:extLst>
                    <a:ext uri="{9D8B030D-6E8A-4147-A177-3AD203B41FA5}">
                      <a16:colId xmlns:a16="http://schemas.microsoft.com/office/drawing/2014/main" val="2369826025"/>
                    </a:ext>
                  </a:extLst>
                </a:gridCol>
                <a:gridCol w="1955800">
                  <a:extLst>
                    <a:ext uri="{9D8B030D-6E8A-4147-A177-3AD203B41FA5}">
                      <a16:colId xmlns:a16="http://schemas.microsoft.com/office/drawing/2014/main" val="1853982596"/>
                    </a:ext>
                  </a:extLst>
                </a:gridCol>
              </a:tblGrid>
              <a:tr h="200025">
                <a:tc>
                  <a:txBody>
                    <a:bodyPr/>
                    <a:lstStyle/>
                    <a:p>
                      <a:pPr algn="just">
                        <a:lnSpc>
                          <a:spcPct val="115000"/>
                        </a:lnSpc>
                      </a:pPr>
                      <a:r>
                        <a:rPr lang="es-ES_tradnl" sz="1000" dirty="0" err="1">
                          <a:effectLst/>
                        </a:rPr>
                        <a:t>Municipi</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_tradnl" sz="1000" dirty="0" err="1">
                          <a:effectLst/>
                        </a:rPr>
                        <a:t>Llars</a:t>
                      </a:r>
                      <a:r>
                        <a:rPr lang="es-ES_tradnl" sz="1000" dirty="0">
                          <a:effectLst/>
                        </a:rPr>
                        <a:t> </a:t>
                      </a:r>
                      <a:r>
                        <a:rPr lang="es-ES_tradnl" sz="1000" dirty="0" err="1">
                          <a:effectLst/>
                        </a:rPr>
                        <a:t>ateses</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1131702091"/>
                  </a:ext>
                </a:extLst>
              </a:tr>
              <a:tr h="200025">
                <a:tc>
                  <a:txBody>
                    <a:bodyPr/>
                    <a:lstStyle/>
                    <a:p>
                      <a:pPr algn="just">
                        <a:lnSpc>
                          <a:spcPct val="115000"/>
                        </a:lnSpc>
                      </a:pPr>
                      <a:r>
                        <a:rPr lang="es-ES_tradnl" sz="1000">
                          <a:effectLst/>
                        </a:rPr>
                        <a:t>Aiguaviva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39268859"/>
                  </a:ext>
                </a:extLst>
              </a:tr>
              <a:tr h="200025">
                <a:tc>
                  <a:txBody>
                    <a:bodyPr/>
                    <a:lstStyle/>
                    <a:p>
                      <a:pPr algn="just">
                        <a:lnSpc>
                          <a:spcPct val="115000"/>
                        </a:lnSpc>
                      </a:pPr>
                      <a:r>
                        <a:rPr lang="es-ES_tradnl" sz="1000">
                          <a:effectLst/>
                        </a:rPr>
                        <a:t>Bescanó</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082826429"/>
                  </a:ext>
                </a:extLst>
              </a:tr>
              <a:tr h="200025">
                <a:tc>
                  <a:txBody>
                    <a:bodyPr/>
                    <a:lstStyle/>
                    <a:p>
                      <a:pPr algn="just">
                        <a:lnSpc>
                          <a:spcPct val="115000"/>
                        </a:lnSpc>
                      </a:pPr>
                      <a:r>
                        <a:rPr lang="es-ES_tradnl" sz="1000">
                          <a:effectLst/>
                        </a:rPr>
                        <a:t>Bordils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35951553"/>
                  </a:ext>
                </a:extLst>
              </a:tr>
              <a:tr h="200025">
                <a:tc>
                  <a:txBody>
                    <a:bodyPr/>
                    <a:lstStyle/>
                    <a:p>
                      <a:pPr algn="just">
                        <a:lnSpc>
                          <a:spcPct val="115000"/>
                        </a:lnSpc>
                      </a:pPr>
                      <a:r>
                        <a:rPr lang="es-ES_tradnl" sz="1000">
                          <a:effectLst/>
                        </a:rPr>
                        <a:t>Campllong</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771627301"/>
                  </a:ext>
                </a:extLst>
              </a:tr>
              <a:tr h="200025">
                <a:tc>
                  <a:txBody>
                    <a:bodyPr/>
                    <a:lstStyle/>
                    <a:p>
                      <a:pPr algn="just">
                        <a:lnSpc>
                          <a:spcPct val="115000"/>
                        </a:lnSpc>
                      </a:pPr>
                      <a:r>
                        <a:rPr lang="es-ES_tradnl" sz="1000">
                          <a:effectLst/>
                        </a:rPr>
                        <a:t>Canet d'Adri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106567606"/>
                  </a:ext>
                </a:extLst>
              </a:tr>
              <a:tr h="200025">
                <a:tc>
                  <a:txBody>
                    <a:bodyPr/>
                    <a:lstStyle/>
                    <a:p>
                      <a:pPr algn="just">
                        <a:lnSpc>
                          <a:spcPct val="115000"/>
                        </a:lnSpc>
                      </a:pPr>
                      <a:r>
                        <a:rPr lang="es-ES_tradnl" sz="1000">
                          <a:effectLst/>
                        </a:rPr>
                        <a:t>Cassà de la Selva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418366434"/>
                  </a:ext>
                </a:extLst>
              </a:tr>
              <a:tr h="200025">
                <a:tc>
                  <a:txBody>
                    <a:bodyPr/>
                    <a:lstStyle/>
                    <a:p>
                      <a:pPr algn="just">
                        <a:lnSpc>
                          <a:spcPct val="115000"/>
                        </a:lnSpc>
                      </a:pPr>
                      <a:r>
                        <a:rPr lang="es-ES_tradnl" sz="1000">
                          <a:effectLst/>
                        </a:rPr>
                        <a:t>Celrà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626605566"/>
                  </a:ext>
                </a:extLst>
              </a:tr>
              <a:tr h="200025">
                <a:tc>
                  <a:txBody>
                    <a:bodyPr/>
                    <a:lstStyle/>
                    <a:p>
                      <a:pPr algn="just">
                        <a:lnSpc>
                          <a:spcPct val="115000"/>
                        </a:lnSpc>
                      </a:pPr>
                      <a:r>
                        <a:rPr lang="es-ES_tradnl" sz="1000">
                          <a:effectLst/>
                        </a:rPr>
                        <a:t>Cervià de Ter</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742044312"/>
                  </a:ext>
                </a:extLst>
              </a:tr>
              <a:tr h="200025">
                <a:tc>
                  <a:txBody>
                    <a:bodyPr/>
                    <a:lstStyle/>
                    <a:p>
                      <a:pPr algn="just">
                        <a:lnSpc>
                          <a:spcPct val="115000"/>
                        </a:lnSpc>
                      </a:pPr>
                      <a:r>
                        <a:rPr lang="es-ES_tradnl" sz="1000">
                          <a:effectLst/>
                        </a:rPr>
                        <a:t>Flaçà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30427793"/>
                  </a:ext>
                </a:extLst>
              </a:tr>
              <a:tr h="200025">
                <a:tc>
                  <a:txBody>
                    <a:bodyPr/>
                    <a:lstStyle/>
                    <a:p>
                      <a:pPr algn="just">
                        <a:lnSpc>
                          <a:spcPct val="115000"/>
                        </a:lnSpc>
                      </a:pPr>
                      <a:r>
                        <a:rPr lang="es-ES_tradnl" sz="1000">
                          <a:effectLst/>
                        </a:rPr>
                        <a:t>Fornells de la Selva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144621612"/>
                  </a:ext>
                </a:extLst>
              </a:tr>
              <a:tr h="200025">
                <a:tc>
                  <a:txBody>
                    <a:bodyPr/>
                    <a:lstStyle/>
                    <a:p>
                      <a:pPr algn="just">
                        <a:lnSpc>
                          <a:spcPct val="115000"/>
                        </a:lnSpc>
                      </a:pPr>
                      <a:r>
                        <a:rPr lang="es-ES_tradnl" sz="1000">
                          <a:effectLst/>
                        </a:rPr>
                        <a:t>Llagostera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747831657"/>
                  </a:ext>
                </a:extLst>
              </a:tr>
              <a:tr h="200025">
                <a:tc>
                  <a:txBody>
                    <a:bodyPr/>
                    <a:lstStyle/>
                    <a:p>
                      <a:pPr algn="just">
                        <a:lnSpc>
                          <a:spcPct val="115000"/>
                        </a:lnSpc>
                      </a:pPr>
                      <a:r>
                        <a:rPr lang="es-ES_tradnl" sz="1000">
                          <a:effectLst/>
                        </a:rPr>
                        <a:t>Llambilles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841726864"/>
                  </a:ext>
                </a:extLst>
              </a:tr>
              <a:tr h="200025">
                <a:tc>
                  <a:txBody>
                    <a:bodyPr/>
                    <a:lstStyle/>
                    <a:p>
                      <a:pPr algn="just">
                        <a:lnSpc>
                          <a:spcPct val="115000"/>
                        </a:lnSpc>
                      </a:pPr>
                      <a:r>
                        <a:rPr lang="es-ES_tradnl" sz="1000">
                          <a:effectLst/>
                        </a:rPr>
                        <a:t>Quart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751577080"/>
                  </a:ext>
                </a:extLst>
              </a:tr>
              <a:tr h="200025">
                <a:tc>
                  <a:txBody>
                    <a:bodyPr/>
                    <a:lstStyle/>
                    <a:p>
                      <a:pPr algn="just">
                        <a:lnSpc>
                          <a:spcPct val="115000"/>
                        </a:lnSpc>
                      </a:pPr>
                      <a:r>
                        <a:rPr lang="es-ES_tradnl" sz="1000">
                          <a:effectLst/>
                        </a:rPr>
                        <a:t>Sant Gregori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910859929"/>
                  </a:ext>
                </a:extLst>
              </a:tr>
              <a:tr h="200025">
                <a:tc>
                  <a:txBody>
                    <a:bodyPr/>
                    <a:lstStyle/>
                    <a:p>
                      <a:pPr algn="just">
                        <a:lnSpc>
                          <a:spcPct val="115000"/>
                        </a:lnSpc>
                      </a:pPr>
                      <a:r>
                        <a:rPr lang="es-ES_tradnl" sz="1000">
                          <a:effectLst/>
                        </a:rPr>
                        <a:t>Sant Julià de Ramis - Medinyà</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908575542"/>
                  </a:ext>
                </a:extLst>
              </a:tr>
              <a:tr h="200025">
                <a:tc>
                  <a:txBody>
                    <a:bodyPr/>
                    <a:lstStyle/>
                    <a:p>
                      <a:pPr algn="just">
                        <a:lnSpc>
                          <a:spcPct val="115000"/>
                        </a:lnSpc>
                      </a:pPr>
                      <a:r>
                        <a:rPr lang="es-ES_tradnl" sz="1000">
                          <a:effectLst/>
                        </a:rPr>
                        <a:t>Sant Martí Vell</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478912496"/>
                  </a:ext>
                </a:extLst>
              </a:tr>
              <a:tr h="200025">
                <a:tc>
                  <a:txBody>
                    <a:bodyPr/>
                    <a:lstStyle/>
                    <a:p>
                      <a:pPr algn="just">
                        <a:lnSpc>
                          <a:spcPct val="115000"/>
                        </a:lnSpc>
                      </a:pPr>
                      <a:r>
                        <a:rPr lang="es-ES_tradnl" sz="1000">
                          <a:effectLst/>
                        </a:rPr>
                        <a:t>Sarrià de Ter</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922988816"/>
                  </a:ext>
                </a:extLst>
              </a:tr>
              <a:tr h="200025">
                <a:tc>
                  <a:txBody>
                    <a:bodyPr/>
                    <a:lstStyle/>
                    <a:p>
                      <a:pPr algn="just">
                        <a:lnSpc>
                          <a:spcPct val="115000"/>
                        </a:lnSpc>
                      </a:pPr>
                      <a:r>
                        <a:rPr lang="es-ES_tradnl" sz="1000">
                          <a:effectLst/>
                        </a:rPr>
                        <a:t>Vilablareix</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847168382"/>
                  </a:ext>
                </a:extLst>
              </a:tr>
              <a:tr h="200025">
                <a:tc>
                  <a:txBody>
                    <a:bodyPr/>
                    <a:lstStyle/>
                    <a:p>
                      <a:pPr algn="just">
                        <a:lnSpc>
                          <a:spcPct val="115000"/>
                        </a:lnSpc>
                      </a:pPr>
                      <a:r>
                        <a:rPr lang="es-ES_tradnl" sz="1000">
                          <a:effectLst/>
                        </a:rPr>
                        <a:t>Viladesens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865030135"/>
                  </a:ext>
                </a:extLst>
              </a:tr>
              <a:tr h="200025">
                <a:tc>
                  <a:txBody>
                    <a:bodyPr/>
                    <a:lstStyle/>
                    <a:p>
                      <a:pPr algn="just">
                        <a:lnSpc>
                          <a:spcPct val="115000"/>
                        </a:lnSpc>
                      </a:pPr>
                      <a:r>
                        <a:rPr lang="es-ES_tradnl" sz="1000">
                          <a:effectLst/>
                        </a:rPr>
                        <a:t>Salt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128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16213399"/>
                  </a:ext>
                </a:extLst>
              </a:tr>
              <a:tr h="200025">
                <a:tc>
                  <a:txBody>
                    <a:bodyPr/>
                    <a:lstStyle/>
                    <a:p>
                      <a:pPr algn="just">
                        <a:lnSpc>
                          <a:spcPct val="115000"/>
                        </a:lnSpc>
                      </a:pPr>
                      <a:r>
                        <a:rPr lang="es-ES_tradnl" sz="1000" dirty="0">
                          <a:solidFill>
                            <a:schemeClr val="bg1"/>
                          </a:solidFill>
                          <a:effectLst/>
                        </a:rPr>
                        <a:t>TOTAL</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_tradnl" sz="1000" dirty="0">
                          <a:solidFill>
                            <a:schemeClr val="bg1"/>
                          </a:solidFill>
                          <a:effectLst/>
                        </a:rPr>
                        <a:t>290</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3543748044"/>
                  </a:ext>
                </a:extLst>
              </a:tr>
            </a:tbl>
          </a:graphicData>
        </a:graphic>
      </p:graphicFrame>
      <p:graphicFrame>
        <p:nvGraphicFramePr>
          <p:cNvPr id="6" name="Taula 5">
            <a:extLst>
              <a:ext uri="{FF2B5EF4-FFF2-40B4-BE49-F238E27FC236}">
                <a16:creationId xmlns:a16="http://schemas.microsoft.com/office/drawing/2014/main" id="{44642D8E-F2F4-43DB-BA1B-EC443730A5BB}"/>
              </a:ext>
            </a:extLst>
          </p:cNvPr>
          <p:cNvGraphicFramePr>
            <a:graphicFrameLocks noGrp="1"/>
          </p:cNvGraphicFramePr>
          <p:nvPr>
            <p:extLst>
              <p:ext uri="{D42A27DB-BD31-4B8C-83A1-F6EECF244321}">
                <p14:modId xmlns:p14="http://schemas.microsoft.com/office/powerpoint/2010/main" val="3313018477"/>
              </p:ext>
            </p:extLst>
          </p:nvPr>
        </p:nvGraphicFramePr>
        <p:xfrm>
          <a:off x="1238672" y="5916116"/>
          <a:ext cx="3924300" cy="2400300"/>
        </p:xfrm>
        <a:graphic>
          <a:graphicData uri="http://schemas.openxmlformats.org/drawingml/2006/table">
            <a:tbl>
              <a:tblPr firstRow="1" firstCol="1" bandRow="1">
                <a:tableStyleId>{5C22544A-7EE6-4342-B048-85BDC9FD1C3A}</a:tableStyleId>
              </a:tblPr>
              <a:tblGrid>
                <a:gridCol w="1968500">
                  <a:extLst>
                    <a:ext uri="{9D8B030D-6E8A-4147-A177-3AD203B41FA5}">
                      <a16:colId xmlns:a16="http://schemas.microsoft.com/office/drawing/2014/main" val="237805818"/>
                    </a:ext>
                  </a:extLst>
                </a:gridCol>
                <a:gridCol w="1955800">
                  <a:extLst>
                    <a:ext uri="{9D8B030D-6E8A-4147-A177-3AD203B41FA5}">
                      <a16:colId xmlns:a16="http://schemas.microsoft.com/office/drawing/2014/main" val="1414659852"/>
                    </a:ext>
                  </a:extLst>
                </a:gridCol>
              </a:tblGrid>
              <a:tr h="200025">
                <a:tc>
                  <a:txBody>
                    <a:bodyPr/>
                    <a:lstStyle/>
                    <a:p>
                      <a:pPr algn="just">
                        <a:lnSpc>
                          <a:spcPct val="115000"/>
                        </a:lnSpc>
                      </a:pPr>
                      <a:r>
                        <a:rPr lang="es-ES_tradnl" sz="1000" dirty="0" err="1">
                          <a:solidFill>
                            <a:schemeClr val="bg1"/>
                          </a:solidFill>
                          <a:effectLst/>
                        </a:rPr>
                        <a:t>Municipi</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_tradnl" sz="1000" dirty="0" err="1">
                          <a:solidFill>
                            <a:schemeClr val="bg1"/>
                          </a:solidFill>
                          <a:effectLst/>
                        </a:rPr>
                        <a:t>Llars</a:t>
                      </a:r>
                      <a:r>
                        <a:rPr lang="es-ES_tradnl" sz="1000" dirty="0">
                          <a:solidFill>
                            <a:schemeClr val="bg1"/>
                          </a:solidFill>
                          <a:effectLst/>
                        </a:rPr>
                        <a:t> </a:t>
                      </a:r>
                      <a:r>
                        <a:rPr lang="es-ES_tradnl" sz="1000" dirty="0" err="1">
                          <a:solidFill>
                            <a:schemeClr val="bg1"/>
                          </a:solidFill>
                          <a:effectLst/>
                        </a:rPr>
                        <a:t>ateses</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809491020"/>
                  </a:ext>
                </a:extLst>
              </a:tr>
              <a:tr h="200025">
                <a:tc>
                  <a:txBody>
                    <a:bodyPr/>
                    <a:lstStyle/>
                    <a:p>
                      <a:pPr algn="just">
                        <a:lnSpc>
                          <a:spcPct val="115000"/>
                        </a:lnSpc>
                      </a:pPr>
                      <a:r>
                        <a:rPr lang="es-ES_tradnl" sz="1000">
                          <a:solidFill>
                            <a:schemeClr val="bg1"/>
                          </a:solidFill>
                          <a:effectLst/>
                        </a:rPr>
                        <a:t>Bescanó</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dirty="0">
                          <a:solidFill>
                            <a:schemeClr val="tx1"/>
                          </a:solidFill>
                          <a:effectLst/>
                        </a:rPr>
                        <a:t>3</a:t>
                      </a:r>
                      <a:endParaRPr lang="ca-ES" sz="1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55177977"/>
                  </a:ext>
                </a:extLst>
              </a:tr>
              <a:tr h="200025">
                <a:tc>
                  <a:txBody>
                    <a:bodyPr/>
                    <a:lstStyle/>
                    <a:p>
                      <a:pPr algn="just">
                        <a:lnSpc>
                          <a:spcPct val="115000"/>
                        </a:lnSpc>
                      </a:pPr>
                      <a:r>
                        <a:rPr lang="es-ES_tradnl" sz="1000">
                          <a:solidFill>
                            <a:schemeClr val="bg1"/>
                          </a:solidFill>
                          <a:effectLst/>
                        </a:rPr>
                        <a:t>Cassà de la Selva</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5</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242950880"/>
                  </a:ext>
                </a:extLst>
              </a:tr>
              <a:tr h="200025">
                <a:tc>
                  <a:txBody>
                    <a:bodyPr/>
                    <a:lstStyle/>
                    <a:p>
                      <a:pPr algn="just">
                        <a:lnSpc>
                          <a:spcPct val="115000"/>
                        </a:lnSpc>
                      </a:pPr>
                      <a:r>
                        <a:rPr lang="es-ES_tradnl" sz="1000">
                          <a:solidFill>
                            <a:schemeClr val="bg1"/>
                          </a:solidFill>
                          <a:effectLst/>
                        </a:rPr>
                        <a:t>Celrà</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9</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166267070"/>
                  </a:ext>
                </a:extLst>
              </a:tr>
              <a:tr h="200025">
                <a:tc>
                  <a:txBody>
                    <a:bodyPr/>
                    <a:lstStyle/>
                    <a:p>
                      <a:pPr algn="just">
                        <a:lnSpc>
                          <a:spcPct val="115000"/>
                        </a:lnSpc>
                      </a:pPr>
                      <a:r>
                        <a:rPr lang="es-ES_tradnl" sz="1000">
                          <a:solidFill>
                            <a:schemeClr val="bg1"/>
                          </a:solidFill>
                          <a:effectLst/>
                        </a:rPr>
                        <a:t>Llagostera</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7</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781711256"/>
                  </a:ext>
                </a:extLst>
              </a:tr>
              <a:tr h="200025">
                <a:tc>
                  <a:txBody>
                    <a:bodyPr/>
                    <a:lstStyle/>
                    <a:p>
                      <a:pPr algn="just">
                        <a:lnSpc>
                          <a:spcPct val="115000"/>
                        </a:lnSpc>
                      </a:pPr>
                      <a:r>
                        <a:rPr lang="es-ES_tradnl" sz="1000">
                          <a:solidFill>
                            <a:schemeClr val="bg1"/>
                          </a:solidFill>
                          <a:effectLst/>
                        </a:rPr>
                        <a:t>Llambilles</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1</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502755640"/>
                  </a:ext>
                </a:extLst>
              </a:tr>
              <a:tr h="200025">
                <a:tc>
                  <a:txBody>
                    <a:bodyPr/>
                    <a:lstStyle/>
                    <a:p>
                      <a:pPr algn="just">
                        <a:lnSpc>
                          <a:spcPct val="115000"/>
                        </a:lnSpc>
                      </a:pPr>
                      <a:r>
                        <a:rPr lang="es-ES_tradnl" sz="1000">
                          <a:solidFill>
                            <a:schemeClr val="bg1"/>
                          </a:solidFill>
                          <a:effectLst/>
                        </a:rPr>
                        <a:t>Quart</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2</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933718456"/>
                  </a:ext>
                </a:extLst>
              </a:tr>
              <a:tr h="200025">
                <a:tc>
                  <a:txBody>
                    <a:bodyPr/>
                    <a:lstStyle/>
                    <a:p>
                      <a:pPr algn="just">
                        <a:lnSpc>
                          <a:spcPct val="115000"/>
                        </a:lnSpc>
                      </a:pPr>
                      <a:r>
                        <a:rPr lang="es-ES_tradnl" sz="1000">
                          <a:solidFill>
                            <a:schemeClr val="bg1"/>
                          </a:solidFill>
                          <a:effectLst/>
                        </a:rPr>
                        <a:t>Sant Gregori</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2</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308788909"/>
                  </a:ext>
                </a:extLst>
              </a:tr>
              <a:tr h="200025">
                <a:tc>
                  <a:txBody>
                    <a:bodyPr/>
                    <a:lstStyle/>
                    <a:p>
                      <a:pPr algn="just">
                        <a:lnSpc>
                          <a:spcPct val="115000"/>
                        </a:lnSpc>
                      </a:pPr>
                      <a:r>
                        <a:rPr lang="es-ES_tradnl" sz="1000">
                          <a:solidFill>
                            <a:schemeClr val="bg1"/>
                          </a:solidFill>
                          <a:effectLst/>
                        </a:rPr>
                        <a:t>Sarrià de Ter</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3</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068367132"/>
                  </a:ext>
                </a:extLst>
              </a:tr>
              <a:tr h="200025">
                <a:tc>
                  <a:txBody>
                    <a:bodyPr/>
                    <a:lstStyle/>
                    <a:p>
                      <a:pPr algn="just">
                        <a:lnSpc>
                          <a:spcPct val="115000"/>
                        </a:lnSpc>
                      </a:pPr>
                      <a:r>
                        <a:rPr lang="es-ES_tradnl" sz="1000">
                          <a:solidFill>
                            <a:schemeClr val="bg1"/>
                          </a:solidFill>
                          <a:effectLst/>
                        </a:rPr>
                        <a:t>Vilablareix</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solidFill>
                            <a:schemeClr val="tx1"/>
                          </a:solidFill>
                          <a:effectLst/>
                        </a:rPr>
                        <a:t>1</a:t>
                      </a:r>
                      <a:endParaRPr lang="ca-ES" sz="10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4023922735"/>
                  </a:ext>
                </a:extLst>
              </a:tr>
              <a:tr h="200025">
                <a:tc>
                  <a:txBody>
                    <a:bodyPr/>
                    <a:lstStyle/>
                    <a:p>
                      <a:pPr algn="just">
                        <a:lnSpc>
                          <a:spcPct val="115000"/>
                        </a:lnSpc>
                      </a:pPr>
                      <a:r>
                        <a:rPr lang="es-ES_tradnl" sz="1000">
                          <a:solidFill>
                            <a:schemeClr val="bg1"/>
                          </a:solidFill>
                          <a:effectLst/>
                        </a:rPr>
                        <a:t>Salt</a:t>
                      </a:r>
                      <a:endParaRPr lang="ca-ES" sz="100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dirty="0">
                          <a:solidFill>
                            <a:schemeClr val="tx1"/>
                          </a:solidFill>
                          <a:effectLst/>
                        </a:rPr>
                        <a:t>38</a:t>
                      </a:r>
                      <a:endParaRPr lang="ca-ES" sz="1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571271152"/>
                  </a:ext>
                </a:extLst>
              </a:tr>
              <a:tr h="200025">
                <a:tc>
                  <a:txBody>
                    <a:bodyPr/>
                    <a:lstStyle/>
                    <a:p>
                      <a:pPr algn="just">
                        <a:lnSpc>
                          <a:spcPct val="115000"/>
                        </a:lnSpc>
                      </a:pPr>
                      <a:r>
                        <a:rPr lang="es-ES_tradnl" sz="1000" dirty="0">
                          <a:solidFill>
                            <a:schemeClr val="bg1"/>
                          </a:solidFill>
                          <a:effectLst/>
                        </a:rPr>
                        <a:t>TOTAL</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tc>
                  <a:txBody>
                    <a:bodyPr/>
                    <a:lstStyle/>
                    <a:p>
                      <a:pPr algn="just">
                        <a:lnSpc>
                          <a:spcPct val="115000"/>
                        </a:lnSpc>
                      </a:pPr>
                      <a:r>
                        <a:rPr lang="es-ES_tradnl" sz="1000" dirty="0">
                          <a:solidFill>
                            <a:schemeClr val="bg1"/>
                          </a:solidFill>
                          <a:effectLst/>
                        </a:rPr>
                        <a:t>71</a:t>
                      </a:r>
                      <a:endParaRPr lang="ca-ES" sz="1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solidFill>
                      <a:srgbClr val="002060"/>
                    </a:solidFill>
                  </a:tcPr>
                </a:tc>
                <a:extLst>
                  <a:ext uri="{0D108BD9-81ED-4DB2-BD59-A6C34878D82A}">
                    <a16:rowId xmlns:a16="http://schemas.microsoft.com/office/drawing/2014/main" val="602299783"/>
                  </a:ext>
                </a:extLst>
              </a:tr>
            </a:tbl>
          </a:graphicData>
        </a:graphic>
      </p:graphicFrame>
      <p:sp>
        <p:nvSpPr>
          <p:cNvPr id="10" name="QuadreDeText 9">
            <a:extLst>
              <a:ext uri="{FF2B5EF4-FFF2-40B4-BE49-F238E27FC236}">
                <a16:creationId xmlns:a16="http://schemas.microsoft.com/office/drawing/2014/main" id="{59E70F5A-83D3-468D-BFE9-9E6C14513790}"/>
              </a:ext>
            </a:extLst>
          </p:cNvPr>
          <p:cNvSpPr txBox="1"/>
          <p:nvPr/>
        </p:nvSpPr>
        <p:spPr>
          <a:xfrm>
            <a:off x="678210" y="5411592"/>
            <a:ext cx="5105400" cy="246221"/>
          </a:xfrm>
          <a:prstGeom prst="rect">
            <a:avLst/>
          </a:prstGeom>
          <a:noFill/>
        </p:spPr>
        <p:txBody>
          <a:bodyPr wrap="square">
            <a:spAutoFit/>
          </a:bodyPr>
          <a:lstStyle/>
          <a:p>
            <a:pPr algn="just"/>
            <a:r>
              <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De les llars amb les que es va contactar s’ha donat suport en la renovació del Bo Social a :</a:t>
            </a:r>
          </a:p>
        </p:txBody>
      </p:sp>
    </p:spTree>
    <p:extLst>
      <p:ext uri="{BB962C8B-B14F-4D97-AF65-F5344CB8AC3E}">
        <p14:creationId xmlns:p14="http://schemas.microsoft.com/office/powerpoint/2010/main" val="1492117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46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9049EF94-9246-43C0-A439-4D85E39E8529}"/>
              </a:ext>
            </a:extLst>
          </p:cNvPr>
          <p:cNvSpPr txBox="1"/>
          <p:nvPr/>
        </p:nvSpPr>
        <p:spPr>
          <a:xfrm>
            <a:off x="332656" y="827584"/>
            <a:ext cx="5105400" cy="369332"/>
          </a:xfrm>
          <a:prstGeom prst="rect">
            <a:avLst/>
          </a:prstGeom>
          <a:noFill/>
        </p:spPr>
        <p:txBody>
          <a:bodyPr wrap="square">
            <a:spAutoFit/>
          </a:bodyPr>
          <a:lstStyle/>
          <a:p>
            <a:pPr algn="just"/>
            <a:r>
              <a:rPr lang="ca-ES" sz="1800" b="1" dirty="0">
                <a:solidFill>
                  <a:srgbClr val="2B67AF"/>
                </a:solidFill>
                <a:latin typeface="Tahoma" panose="020B0604030504040204" pitchFamily="34" charset="0"/>
                <a:ea typeface="Tahoma" panose="020B0604030504040204" pitchFamily="34" charset="0"/>
                <a:cs typeface="Tahoma" panose="020B0604030504040204" pitchFamily="34" charset="0"/>
              </a:rPr>
              <a:t>7.4. </a:t>
            </a:r>
            <a:r>
              <a:rPr lang="ca-ES" sz="1800" b="1" dirty="0">
                <a:solidFill>
                  <a:srgbClr val="0070C0"/>
                </a:solidFill>
                <a:latin typeface="Tahoma" panose="020B0604030504040204" pitchFamily="34" charset="0"/>
                <a:ea typeface="Tahoma" panose="020B0604030504040204" pitchFamily="34" charset="0"/>
                <a:cs typeface="Tahoma" panose="020B0604030504040204" pitchFamily="34" charset="0"/>
              </a:rPr>
              <a:t>Projecte </a:t>
            </a:r>
            <a:r>
              <a:rPr lang="ca-ES" b="1" dirty="0">
                <a:solidFill>
                  <a:srgbClr val="0070C0"/>
                </a:solidFill>
                <a:latin typeface="Tahoma" panose="020B0604030504040204" pitchFamily="34" charset="0"/>
                <a:ea typeface="Tahoma" panose="020B0604030504040204" pitchFamily="34" charset="0"/>
                <a:cs typeface="Tahoma" panose="020B0604030504040204" pitchFamily="34" charset="0"/>
              </a:rPr>
              <a:t>horts socials i comunitaris</a:t>
            </a:r>
            <a:endParaRPr lang="ca-ES" sz="1800"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
        <p:nvSpPr>
          <p:cNvPr id="11" name="QuadreDeText 10">
            <a:extLst>
              <a:ext uri="{FF2B5EF4-FFF2-40B4-BE49-F238E27FC236}">
                <a16:creationId xmlns:a16="http://schemas.microsoft.com/office/drawing/2014/main" id="{11B1615F-1D13-401A-BC94-D1B399C0E62F}"/>
              </a:ext>
            </a:extLst>
          </p:cNvPr>
          <p:cNvSpPr txBox="1"/>
          <p:nvPr/>
        </p:nvSpPr>
        <p:spPr>
          <a:xfrm>
            <a:off x="302940" y="1565288"/>
            <a:ext cx="6243984" cy="3655681"/>
          </a:xfrm>
          <a:prstGeom prst="rect">
            <a:avLst/>
          </a:prstGeom>
          <a:noFill/>
        </p:spPr>
        <p:txBody>
          <a:bodyPr wrap="square">
            <a:spAutoFit/>
          </a:bodyPr>
          <a:lstStyle/>
          <a:p>
            <a:pPr algn="just">
              <a:lnSpc>
                <a:spcPct val="150000"/>
              </a:lnSpc>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Degut a l’entrada en vigor de l’Estat d’Alarma el dia 13 de març es va prohibir anar a l’hort, ja que la població havia d’estar confinada al seu domicili. En aquest període, davant de la impossibilitat de desenvolupar la programació marcada i dur a terme les activitats grupals, es prioritza el contacte telefònic i a través de les xarxes socials. En aquest sentit, es manté contacte telefònic amb els usuaris . La dinàmica que es portava a terme en els diferents horts va quedar greument afectada de manera sobtada. La programació d’activitats i accions que s’havia marcat a inicis d’any no es va poder dur a terme per tal de saber com estan i resoldre dubtes en cas de necessitat. </a:t>
            </a:r>
          </a:p>
          <a:p>
            <a:pPr algn="just">
              <a:lnSpc>
                <a:spcPct val="150000"/>
              </a:lnSpc>
            </a:pPr>
            <a:endParaRPr lang="ca-ES" sz="1200" dirty="0">
              <a:solidFill>
                <a:srgbClr val="222222"/>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El retorn dels usuaris a l’hort es va produir de manera progressiva a finals del mes d’Abril, i prenent les precaucions de seguretat sanitària que el PROCICAT anava marcant. A part de les mesures que calia prendre en l’estada i ús de l’espai públic, en alguns horts es van establir unes mesures complementàries.</a:t>
            </a:r>
          </a:p>
        </p:txBody>
      </p:sp>
      <p:graphicFrame>
        <p:nvGraphicFramePr>
          <p:cNvPr id="9" name="Taula 8">
            <a:extLst>
              <a:ext uri="{FF2B5EF4-FFF2-40B4-BE49-F238E27FC236}">
                <a16:creationId xmlns:a16="http://schemas.microsoft.com/office/drawing/2014/main" id="{B758D585-299E-4E82-96D3-400E0669CA5E}"/>
              </a:ext>
            </a:extLst>
          </p:cNvPr>
          <p:cNvGraphicFramePr>
            <a:graphicFrameLocks noGrp="1"/>
          </p:cNvGraphicFramePr>
          <p:nvPr>
            <p:extLst>
              <p:ext uri="{D42A27DB-BD31-4B8C-83A1-F6EECF244321}">
                <p14:modId xmlns:p14="http://schemas.microsoft.com/office/powerpoint/2010/main" val="2164646790"/>
              </p:ext>
            </p:extLst>
          </p:nvPr>
        </p:nvGraphicFramePr>
        <p:xfrm>
          <a:off x="548680" y="5827854"/>
          <a:ext cx="5448300" cy="1140333"/>
        </p:xfrm>
        <a:graphic>
          <a:graphicData uri="http://schemas.openxmlformats.org/drawingml/2006/table">
            <a:tbl>
              <a:tblPr firstRow="1" firstCol="1" bandRow="1">
                <a:tableStyleId>{5C22544A-7EE6-4342-B048-85BDC9FD1C3A}</a:tableStyleId>
              </a:tblPr>
              <a:tblGrid>
                <a:gridCol w="1485496">
                  <a:extLst>
                    <a:ext uri="{9D8B030D-6E8A-4147-A177-3AD203B41FA5}">
                      <a16:colId xmlns:a16="http://schemas.microsoft.com/office/drawing/2014/main" val="1222148873"/>
                    </a:ext>
                  </a:extLst>
                </a:gridCol>
                <a:gridCol w="990542">
                  <a:extLst>
                    <a:ext uri="{9D8B030D-6E8A-4147-A177-3AD203B41FA5}">
                      <a16:colId xmlns:a16="http://schemas.microsoft.com/office/drawing/2014/main" val="1349810790"/>
                    </a:ext>
                  </a:extLst>
                </a:gridCol>
                <a:gridCol w="990542">
                  <a:extLst>
                    <a:ext uri="{9D8B030D-6E8A-4147-A177-3AD203B41FA5}">
                      <a16:colId xmlns:a16="http://schemas.microsoft.com/office/drawing/2014/main" val="2000285444"/>
                    </a:ext>
                  </a:extLst>
                </a:gridCol>
                <a:gridCol w="990542">
                  <a:extLst>
                    <a:ext uri="{9D8B030D-6E8A-4147-A177-3AD203B41FA5}">
                      <a16:colId xmlns:a16="http://schemas.microsoft.com/office/drawing/2014/main" val="3736428188"/>
                    </a:ext>
                  </a:extLst>
                </a:gridCol>
                <a:gridCol w="991178">
                  <a:extLst>
                    <a:ext uri="{9D8B030D-6E8A-4147-A177-3AD203B41FA5}">
                      <a16:colId xmlns:a16="http://schemas.microsoft.com/office/drawing/2014/main" val="1341279373"/>
                    </a:ext>
                  </a:extLst>
                </a:gridCol>
              </a:tblGrid>
              <a:tr h="200025">
                <a:tc>
                  <a:txBody>
                    <a:bodyPr/>
                    <a:lstStyle/>
                    <a:p>
                      <a:pPr algn="just">
                        <a:lnSpc>
                          <a:spcPct val="115000"/>
                        </a:lnSpc>
                      </a:pPr>
                      <a:r>
                        <a:rPr lang="es-ES_tradnl" sz="1000">
                          <a:effectLst/>
                        </a:rPr>
                        <a:t>Projecte Hort social i comunitari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Cassà de la Selva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Llagostera</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Salt</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Sant Gregori</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586179457"/>
                  </a:ext>
                </a:extLst>
              </a:tr>
              <a:tr h="200025">
                <a:tc>
                  <a:txBody>
                    <a:bodyPr/>
                    <a:lstStyle/>
                    <a:p>
                      <a:pPr algn="just">
                        <a:lnSpc>
                          <a:spcPct val="115000"/>
                        </a:lnSpc>
                      </a:pPr>
                      <a:r>
                        <a:rPr lang="es-ES_tradnl" sz="1000">
                          <a:effectLst/>
                        </a:rPr>
                        <a:t>Nº de parcel·les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39</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514953804"/>
                  </a:ext>
                </a:extLst>
              </a:tr>
              <a:tr h="200025">
                <a:tc>
                  <a:txBody>
                    <a:bodyPr/>
                    <a:lstStyle/>
                    <a:p>
                      <a:pPr algn="just">
                        <a:lnSpc>
                          <a:spcPct val="115000"/>
                        </a:lnSpc>
                      </a:pPr>
                      <a:r>
                        <a:rPr lang="es-ES_tradnl" sz="1000">
                          <a:effectLst/>
                        </a:rPr>
                        <a:t>Nº d'usuaris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23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38</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19</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10</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641473786"/>
                  </a:ext>
                </a:extLst>
              </a:tr>
              <a:tr h="200025">
                <a:tc>
                  <a:txBody>
                    <a:bodyPr/>
                    <a:lstStyle/>
                    <a:p>
                      <a:pPr algn="just">
                        <a:lnSpc>
                          <a:spcPct val="115000"/>
                        </a:lnSpc>
                      </a:pPr>
                      <a:r>
                        <a:rPr lang="es-ES_tradnl" sz="1000">
                          <a:effectLst/>
                        </a:rPr>
                        <a:t>Nº d'homes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6</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33</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686347566"/>
                  </a:ext>
                </a:extLst>
              </a:tr>
              <a:tr h="200025">
                <a:tc>
                  <a:txBody>
                    <a:bodyPr/>
                    <a:lstStyle/>
                    <a:p>
                      <a:pPr algn="just">
                        <a:lnSpc>
                          <a:spcPct val="115000"/>
                        </a:lnSpc>
                      </a:pPr>
                      <a:r>
                        <a:rPr lang="es-ES_tradnl" sz="1000">
                          <a:effectLst/>
                        </a:rPr>
                        <a:t>Nº de dones</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17</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5</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a:effectLst/>
                        </a:rPr>
                        <a:t>4</a:t>
                      </a:r>
                      <a:endParaRPr lang="ca-ES" sz="100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just">
                        <a:lnSpc>
                          <a:spcPct val="115000"/>
                        </a:lnSpc>
                      </a:pPr>
                      <a:r>
                        <a:rPr lang="es-ES_tradnl" sz="1000" dirty="0">
                          <a:effectLst/>
                        </a:rPr>
                        <a:t>3</a:t>
                      </a:r>
                      <a:endParaRPr lang="ca-ES" sz="1000" dirty="0">
                        <a:solidFill>
                          <a:srgbClr val="222222"/>
                        </a:solidFill>
                        <a:effectLst/>
                        <a:latin typeface="Calibri" panose="020F050202020403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4120557899"/>
                  </a:ext>
                </a:extLst>
              </a:tr>
            </a:tbl>
          </a:graphicData>
        </a:graphic>
      </p:graphicFrame>
    </p:spTree>
    <p:extLst>
      <p:ext uri="{BB962C8B-B14F-4D97-AF65-F5344CB8AC3E}">
        <p14:creationId xmlns:p14="http://schemas.microsoft.com/office/powerpoint/2010/main" val="23349875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47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QuadreDeText 7">
            <a:extLst>
              <a:ext uri="{FF2B5EF4-FFF2-40B4-BE49-F238E27FC236}">
                <a16:creationId xmlns:a16="http://schemas.microsoft.com/office/drawing/2014/main" id="{9049EF94-9246-43C0-A439-4D85E39E8529}"/>
              </a:ext>
            </a:extLst>
          </p:cNvPr>
          <p:cNvSpPr txBox="1"/>
          <p:nvPr/>
        </p:nvSpPr>
        <p:spPr>
          <a:xfrm>
            <a:off x="332656" y="827584"/>
            <a:ext cx="6048672" cy="584775"/>
          </a:xfrm>
          <a:prstGeom prst="rect">
            <a:avLst/>
          </a:prstGeom>
          <a:noFill/>
        </p:spPr>
        <p:txBody>
          <a:bodyPr wrap="square">
            <a:spAutoFit/>
          </a:bodyPr>
          <a:lstStyle/>
          <a:p>
            <a:pPr algn="just"/>
            <a:r>
              <a:rPr lang="ca-ES" sz="1800" b="1" dirty="0">
                <a:solidFill>
                  <a:srgbClr val="2B67AF"/>
                </a:solidFill>
                <a:latin typeface="Tahoma" panose="020B0604030504040204" pitchFamily="34" charset="0"/>
                <a:ea typeface="Tahoma" panose="020B0604030504040204" pitchFamily="34" charset="0"/>
                <a:cs typeface="Tahoma" panose="020B0604030504040204" pitchFamily="34" charset="0"/>
              </a:rPr>
              <a:t>7.6. </a:t>
            </a:r>
            <a:r>
              <a:rPr lang="ca-ES" sz="14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Servei de Mediació i Acompanyament de la Comunitat Gitana de Salt </a:t>
            </a:r>
            <a:endParaRPr lang="ca-ES" sz="1200" b="1" dirty="0">
              <a:solidFill>
                <a:srgbClr val="2B67AF"/>
              </a:solidFill>
              <a:latin typeface="Tahoma" panose="020B0604030504040204" pitchFamily="34" charset="0"/>
              <a:ea typeface="Tahoma" panose="020B0604030504040204" pitchFamily="34" charset="0"/>
              <a:cs typeface="Tahoma" panose="020B0604030504040204" pitchFamily="34" charset="0"/>
            </a:endParaRPr>
          </a:p>
        </p:txBody>
      </p:sp>
      <p:sp>
        <p:nvSpPr>
          <p:cNvPr id="9" name="QuadreDeText 8">
            <a:extLst>
              <a:ext uri="{FF2B5EF4-FFF2-40B4-BE49-F238E27FC236}">
                <a16:creationId xmlns:a16="http://schemas.microsoft.com/office/drawing/2014/main" id="{8F996A0A-4D64-4B33-942C-F80432D9F8ED}"/>
              </a:ext>
            </a:extLst>
          </p:cNvPr>
          <p:cNvSpPr txBox="1"/>
          <p:nvPr/>
        </p:nvSpPr>
        <p:spPr>
          <a:xfrm>
            <a:off x="332656" y="1668471"/>
            <a:ext cx="6192688" cy="3785652"/>
          </a:xfrm>
          <a:prstGeom prst="rect">
            <a:avLst/>
          </a:prstGeom>
          <a:noFill/>
        </p:spPr>
        <p:txBody>
          <a:bodyPr wrap="square">
            <a:spAutoFit/>
          </a:bodyPr>
          <a:lstStyle/>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L’actuació s’estructura a partir de dos eixos: intervenció i prevenció. </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Aquests eixos emmarquen les accions portades a terme amb la finalitat de millorar la convivència al municipi, amb la participació activa de la comunitat gitana i intervenir o acompanyar de forma individual a totes les persones d’ètnia gitana que ho necessiten. Aquesta memòria vol reflectir la feina feta en aquesta direcció durant l’any 2020 marcada per la pandèmia del COVID 19 sent aquest un obstacle per treballar a nivell comunitari i d’establiment d’activitats continuades.</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Al municipi de Salt, es calcula que hi ha unes 160-180 persones d’ètnia gitana i tot i que la seva situació ha anat millorant, les taxes d’atur de la població gitana són molt superiors a les de la resta de la població. Els seus nivells educatius són molt més baixos, la seva salut és més precària i les condicions dels seus habitatges estan molt deteriorats.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Per un altre costat, la població gitana que viu a Salt, té molt poca implicació a la vida del municipi, la seva invisibilitat a les activitat del poble i l’escassa participació, fa que aquesta població sigui molt poc coneguda al municipi. És creu molt necessària la intervenció sobre aquesta població, des d’una perspectiva de mediació i acompanyament per poder realitzar una tasca de sensibilització, prevenció i intervenció i així poder millorar les seves condicions de vida amb l’objectiu d’incrementar la seva participació al municipi, donant-li un paper protagonista dins les decisions del poble.</a:t>
            </a:r>
          </a:p>
        </p:txBody>
      </p:sp>
      <p:sp>
        <p:nvSpPr>
          <p:cNvPr id="10" name="QuadreDeText 9">
            <a:extLst>
              <a:ext uri="{FF2B5EF4-FFF2-40B4-BE49-F238E27FC236}">
                <a16:creationId xmlns:a16="http://schemas.microsoft.com/office/drawing/2014/main" id="{5A911229-34C4-4B70-945F-7491128480D9}"/>
              </a:ext>
            </a:extLst>
          </p:cNvPr>
          <p:cNvSpPr txBox="1"/>
          <p:nvPr/>
        </p:nvSpPr>
        <p:spPr>
          <a:xfrm>
            <a:off x="332656" y="5868144"/>
            <a:ext cx="6192688" cy="2677656"/>
          </a:xfrm>
          <a:prstGeom prst="rect">
            <a:avLst/>
          </a:prstGeom>
          <a:noFill/>
        </p:spPr>
        <p:txBody>
          <a:bodyPr wrap="square">
            <a:spAutoFit/>
          </a:bodyPr>
          <a:lstStyle/>
          <a:p>
            <a:pPr algn="just"/>
            <a:r>
              <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Assoliment dels següents objectius</a:t>
            </a:r>
            <a:r>
              <a:rPr lang="es-ES_tradnl"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endParaRPr lang="ca-ES" sz="1200" b="1"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Iniciar, impulsar i mantenir la coordinació amb diferents Centres Educatius, </a:t>
            </a:r>
          </a:p>
          <a:p>
            <a:pPr marL="171450" indent="-171450" algn="just">
              <a:buFont typeface="Arial" panose="020B0604020202020204" pitchFamily="34" charset="0"/>
              <a:buChar char="•"/>
            </a:pP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Donar veu a les famílies gitanes del mercat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visibilitzant</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la repercussió de la pandèmia a nivell econòmic.</a:t>
            </a:r>
          </a:p>
          <a:p>
            <a:r>
              <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Ser inclosos dins d’un grup de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whatssap</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 mares gitanes de Salt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Iniciar la creació de grup de mares setmanal durant els mesos de juliol i agost per la prevenció de l'absentisme escolar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90097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 y="8643938"/>
            <a:ext cx="6858000" cy="500062"/>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3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22" name="21 CuadroTexto"/>
          <p:cNvSpPr txBox="1"/>
          <p:nvPr/>
        </p:nvSpPr>
        <p:spPr>
          <a:xfrm>
            <a:off x="642918" y="1357290"/>
            <a:ext cx="5286412" cy="1569660"/>
          </a:xfrm>
          <a:prstGeom prst="rect">
            <a:avLst/>
          </a:prstGeom>
          <a:noFill/>
        </p:spPr>
        <p:txBody>
          <a:bodyPr wrap="square" rtlCol="0">
            <a:spAutoFit/>
          </a:bodyPr>
          <a:lstStyle/>
          <a:p>
            <a:r>
              <a:rPr lang="ca-ES" sz="1200" b="1" dirty="0">
                <a:solidFill>
                  <a:srgbClr val="0070C0"/>
                </a:solidFill>
                <a:latin typeface="Tahoma" pitchFamily="34" charset="0"/>
                <a:ea typeface="Tahoma" pitchFamily="34" charset="0"/>
                <a:cs typeface="Tahoma" pitchFamily="34" charset="0"/>
              </a:rPr>
              <a:t>2.2  LA GESTIÓ ECONÒMICA</a:t>
            </a:r>
          </a:p>
          <a:p>
            <a:endParaRPr lang="ca-ES" sz="1200" dirty="0">
              <a:latin typeface="Tahoma" pitchFamily="34" charset="0"/>
              <a:ea typeface="Tahoma" pitchFamily="34" charset="0"/>
              <a:cs typeface="Tahoma" pitchFamily="34" charset="0"/>
            </a:endParaRPr>
          </a:p>
          <a:p>
            <a:endParaRPr lang="es-ES_tradnl" dirty="0"/>
          </a:p>
          <a:p>
            <a:endParaRPr lang="es-ES_tradnl" dirty="0"/>
          </a:p>
          <a:p>
            <a:endParaRPr lang="es-ES_tradnl" dirty="0"/>
          </a:p>
          <a:p>
            <a:endParaRPr lang="ca-ES" dirty="0"/>
          </a:p>
        </p:txBody>
      </p:sp>
      <p:sp>
        <p:nvSpPr>
          <p:cNvPr id="5" name="21 CuadroTexto">
            <a:extLst>
              <a:ext uri="{FF2B5EF4-FFF2-40B4-BE49-F238E27FC236}">
                <a16:creationId xmlns:a16="http://schemas.microsoft.com/office/drawing/2014/main" id="{DFF55BFE-9B54-42F6-AD72-E17DF4377796}"/>
              </a:ext>
            </a:extLst>
          </p:cNvPr>
          <p:cNvSpPr txBox="1"/>
          <p:nvPr/>
        </p:nvSpPr>
        <p:spPr>
          <a:xfrm>
            <a:off x="642918" y="1357290"/>
            <a:ext cx="5286412" cy="2862322"/>
          </a:xfrm>
          <a:prstGeom prst="rect">
            <a:avLst/>
          </a:prstGeom>
          <a:noFill/>
        </p:spPr>
        <p:txBody>
          <a:bodyPr wrap="square" rtlCol="0">
            <a:spAutoFit/>
          </a:bodyPr>
          <a:lstStyle/>
          <a:p>
            <a:r>
              <a:rPr lang="ca-ES" sz="1200" b="1" dirty="0">
                <a:solidFill>
                  <a:srgbClr val="0070C0"/>
                </a:solidFill>
                <a:latin typeface="Tahoma" pitchFamily="34" charset="0"/>
                <a:ea typeface="Tahoma" pitchFamily="34" charset="0"/>
                <a:cs typeface="Tahoma" pitchFamily="34" charset="0"/>
              </a:rPr>
              <a:t>2.2  LA GESTIÓ ECONÒMICA</a:t>
            </a:r>
          </a:p>
          <a:p>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El pressupost del 2020  que va ascendir a </a:t>
            </a:r>
            <a:r>
              <a:rPr lang="ca-ES" sz="1200" b="1" dirty="0">
                <a:latin typeface="Tahoma" pitchFamily="34" charset="0"/>
                <a:ea typeface="Tahoma" pitchFamily="34" charset="0"/>
                <a:cs typeface="Tahoma" pitchFamily="34" charset="0"/>
              </a:rPr>
              <a:t>5.249.253,06 € </a:t>
            </a:r>
            <a:r>
              <a:rPr lang="ca-ES" sz="1200" dirty="0">
                <a:latin typeface="Tahoma" pitchFamily="34" charset="0"/>
                <a:ea typeface="Tahoma" pitchFamily="34" charset="0"/>
                <a:cs typeface="Tahoma" pitchFamily="34" charset="0"/>
              </a:rPr>
              <a:t>, pel que fa a les seves fonts d’ingressos  provenen gairebé en parts iguals de la Generalitat i dels Ajuntaments , seguidament i en menor proporció d’altres i administracions i  dels ciutadans.  </a:t>
            </a:r>
          </a:p>
          <a:p>
            <a:pPr algn="just"/>
            <a:endParaRPr lang="ca-ES" sz="1200" dirty="0">
              <a:latin typeface="Tahoma" pitchFamily="34" charset="0"/>
              <a:ea typeface="Tahoma" pitchFamily="34" charset="0"/>
              <a:cs typeface="Tahoma" pitchFamily="34" charset="0"/>
            </a:endParaRPr>
          </a:p>
          <a:p>
            <a:pPr algn="just"/>
            <a:endParaRPr lang="ca-ES" sz="1200"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Gràfic A: Fonts de finançament </a:t>
            </a:r>
          </a:p>
          <a:p>
            <a:endParaRPr lang="es-ES_tradnl" dirty="0"/>
          </a:p>
          <a:p>
            <a:endParaRPr lang="es-ES_tradnl" dirty="0"/>
          </a:p>
          <a:p>
            <a:endParaRPr lang="es-ES_tradnl" dirty="0"/>
          </a:p>
          <a:p>
            <a:endParaRPr lang="ca-ES" dirty="0"/>
          </a:p>
        </p:txBody>
      </p:sp>
      <p:graphicFrame>
        <p:nvGraphicFramePr>
          <p:cNvPr id="7" name="Gràfic 6">
            <a:extLst>
              <a:ext uri="{FF2B5EF4-FFF2-40B4-BE49-F238E27FC236}">
                <a16:creationId xmlns:a16="http://schemas.microsoft.com/office/drawing/2014/main" id="{4D34438F-1B0E-4F4D-A3A6-0EABA3E859A1}"/>
              </a:ext>
            </a:extLst>
          </p:cNvPr>
          <p:cNvGraphicFramePr>
            <a:graphicFrameLocks/>
          </p:cNvGraphicFramePr>
          <p:nvPr>
            <p:extLst>
              <p:ext uri="{D42A27DB-BD31-4B8C-83A1-F6EECF244321}">
                <p14:modId xmlns:p14="http://schemas.microsoft.com/office/powerpoint/2010/main" val="634413171"/>
              </p:ext>
            </p:extLst>
          </p:nvPr>
        </p:nvGraphicFramePr>
        <p:xfrm>
          <a:off x="716040" y="3712768"/>
          <a:ext cx="5323417" cy="298556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48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7. Inclusió o Acció Comunitària</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9" name="QuadreDeText 8">
            <a:extLst>
              <a:ext uri="{FF2B5EF4-FFF2-40B4-BE49-F238E27FC236}">
                <a16:creationId xmlns:a16="http://schemas.microsoft.com/office/drawing/2014/main" id="{8F996A0A-4D64-4B33-942C-F80432D9F8ED}"/>
              </a:ext>
            </a:extLst>
          </p:cNvPr>
          <p:cNvSpPr txBox="1"/>
          <p:nvPr/>
        </p:nvSpPr>
        <p:spPr>
          <a:xfrm>
            <a:off x="332656" y="971600"/>
            <a:ext cx="6192688" cy="5632311"/>
          </a:xfrm>
          <a:prstGeom prst="rect">
            <a:avLst/>
          </a:prstGeom>
          <a:noFill/>
        </p:spPr>
        <p:txBody>
          <a:bodyPr wrap="square">
            <a:spAutoFit/>
          </a:bodyPr>
          <a:lstStyle/>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Enfortir vincles de confiança amb la resta de la comunitat gitana </a:t>
            </a:r>
          </a:p>
          <a:p>
            <a:pPr marL="171450" indent="-171450" algn="just">
              <a:buFont typeface="Arial" panose="020B0604020202020204" pitchFamily="34" charset="0"/>
              <a:buChar char="•"/>
            </a:pP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Assessorar i informar a la comunitat de les diferents activitats del municipi i resolució de dubtes i temes del seu interès particular </a:t>
            </a:r>
          </a:p>
          <a:p>
            <a:pPr marL="171450" indent="-171450">
              <a:buFont typeface="Arial" panose="020B0604020202020204" pitchFamily="34" charset="0"/>
              <a:buChar char="•"/>
            </a:pPr>
            <a:r>
              <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Coordinar als organismes de salut i educació i representants de les famílies per fer front a la situació de pandèmia relacionat amb l’inici escolar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Participar en el seminari “compartir mediacions, compartir solucions” a través del Pla integral del poble gitano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Participar de la comissió d’absentisme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Crear un manual de prevenció de l’absentisme tenint en compte la cultura gitana </a:t>
            </a:r>
          </a:p>
          <a:p>
            <a:pPr marL="171450" indent="-171450" algn="just">
              <a:buFont typeface="Arial" panose="020B0604020202020204" pitchFamily="34" charset="0"/>
              <a:buChar char="•"/>
            </a:pP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Contactar amb entitats gitanes de Catalunya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Promoure la participació de les dones amb entitats gitanes de Catalunya </a:t>
            </a:r>
          </a:p>
          <a:p>
            <a:pPr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ca-ES" sz="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Treballar des de la mediació comunitària i familiar </a:t>
            </a:r>
          </a:p>
          <a:p>
            <a:pPr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1450" indent="-171450" algn="just">
              <a:buFont typeface="Arial" panose="020B0604020202020204" pitchFamily="34" charset="0"/>
              <a:buChar char="•"/>
            </a:pP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whatsapp</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format</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per 35 dones, es va poder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mantenir</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una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intervenció</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més</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directa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amb</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6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famílies</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lgn="just">
              <a:buFont typeface="Arial" panose="020B0604020202020204" pitchFamily="34" charset="0"/>
              <a:buChar char="•"/>
            </a:pP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Participació</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 les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famílies</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gitanes</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del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mercat</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en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l’entrevista</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del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diari</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 Girona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relacionat</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amb</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la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repercussió</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de la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pandèmia</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nivell</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econòmic</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familiar i social"</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algn="just"/>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Podeu trobar l’entrevista en el següent enllaç: </a:t>
            </a:r>
          </a:p>
          <a:p>
            <a:pPr marL="177800" algn="just"/>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hlinkClick r:id="rId3"/>
              </a:rPr>
              <a:t>https://www.diaridegirona.cat/comarques/2020/07/27/pandemia-posa-al-limit- </a:t>
            </a:r>
            <a:r>
              <a:rPr lang="ca-ES"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hlinkClick r:id="rId3"/>
              </a:rPr>
              <a:t>families</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hlinkClick r:id="rId3"/>
              </a:rPr>
              <a:t>/1054553.html</a:t>
            </a:r>
            <a:r>
              <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p>
          <a:p>
            <a:pPr marL="177800" algn="just"/>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algn="just">
              <a:buFont typeface="Arial" panose="020B0604020202020204" pitchFamily="34" charset="0"/>
              <a:buChar char="•"/>
            </a:pP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"contacte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amb</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l’Associació</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r>
              <a:rPr lang="es-ES_tradnl" sz="1200" b="1" i="1" dirty="0">
                <a:solidFill>
                  <a:srgbClr val="222222"/>
                </a:solidFill>
                <a:effectLst/>
                <a:latin typeface="Tahoma" panose="020B0604030504040204" pitchFamily="34" charset="0"/>
                <a:ea typeface="Tahoma" panose="020B0604030504040204" pitchFamily="34" charset="0"/>
                <a:cs typeface="Tahoma" panose="020B0604030504040204" pitchFamily="34" charset="0"/>
              </a:rPr>
              <a:t>: DROM KOTAR MESTIPEN</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una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associació</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gitana de Dones" i es va </a:t>
            </a:r>
            <a:r>
              <a:rPr lang="es-ES_tradnl" sz="1200" dirty="0" err="1">
                <a:solidFill>
                  <a:srgbClr val="222222"/>
                </a:solidFill>
                <a:effectLst/>
                <a:latin typeface="Tahoma" panose="020B0604030504040204" pitchFamily="34" charset="0"/>
                <a:ea typeface="Tahoma" panose="020B0604030504040204" pitchFamily="34" charset="0"/>
                <a:cs typeface="Tahoma" panose="020B0604030504040204" pitchFamily="34" charset="0"/>
              </a:rPr>
              <a:t>realitzar</a:t>
            </a:r>
            <a:r>
              <a:rPr lang="es-ES_tradnl" sz="12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una reunió virtual</a:t>
            </a:r>
            <a:endParaRPr lang="ca-ES" sz="1200" dirty="0">
              <a:solidFill>
                <a:srgbClr val="222222"/>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36118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49                                                                                  www.cbs.cat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a:spcBef>
                <a:spcPct val="0"/>
              </a:spcBef>
              <a:defRPr/>
            </a:pPr>
            <a:r>
              <a:rPr lang="ca-ES" sz="2400" b="1" dirty="0">
                <a:solidFill>
                  <a:schemeClr val="bg1"/>
                </a:solidFill>
                <a:effectLst>
                  <a:outerShdw blurRad="38100" dist="38100" dir="2700000" algn="tl">
                    <a:srgbClr val="000000">
                      <a:alpha val="43137"/>
                    </a:srgbClr>
                  </a:outerShdw>
                </a:effectLst>
              </a:rPr>
              <a:t>8. Coneixement</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6" name="QuadreDeText 5">
            <a:extLst>
              <a:ext uri="{FF2B5EF4-FFF2-40B4-BE49-F238E27FC236}">
                <a16:creationId xmlns:a16="http://schemas.microsoft.com/office/drawing/2014/main" id="{9A8C7181-AF24-4229-88D1-0AEED6835127}"/>
              </a:ext>
            </a:extLst>
          </p:cNvPr>
          <p:cNvSpPr txBox="1"/>
          <p:nvPr/>
        </p:nvSpPr>
        <p:spPr>
          <a:xfrm>
            <a:off x="368660" y="749895"/>
            <a:ext cx="6120680" cy="7644209"/>
          </a:xfrm>
          <a:prstGeom prst="rect">
            <a:avLst/>
          </a:prstGeom>
          <a:noFill/>
        </p:spPr>
        <p:txBody>
          <a:bodyPr wrap="square">
            <a:spAutoFit/>
          </a:bodyPr>
          <a:lstStyle/>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ERES 2020 </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ERESS del Consorci de Benestar social Gironès-Salt. </a:t>
            </a:r>
          </a:p>
          <a:p>
            <a:pPr>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Espai de deliberació sobre la praxi professional i que aporta assessorament i ajuda als professionals  i per resoldre dubtes i qüestions vinculades de caràcter ètic i del dia a dia. </a:t>
            </a:r>
          </a:p>
          <a:p>
            <a:pPr algn="just">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 </a:t>
            </a: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OBJECTIUS MARCATS PER A ASSOLIR DURANT L'ANY 2020 </a:t>
            </a: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 Incorporar la perspectiva ètica en la pràctica quotidiana i  promoure la sensibilització i la formació en valors ètics dels treballadors/es del Consorci de Benestar social Gironès- Salt</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Analitzar conflictes Ètics presentats per companys/es. Treball de casuística a través de les aportacions del col·lectiu de treballadores i treballadors del CBS. </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Elaboració de documents de síntesi del treball de cada cas.</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Difusió dels documents en format entenedor i no extens a fi de que puguin servir de documents de consulta per als professionals.</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Activitats de difusió i sensibilització de les treballadores i treballadors del CBS.</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Formació contínua de les integrants de l ' ERESS.</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Contacte amb diferents ERESS de les comarques de Girona.</a:t>
            </a:r>
          </a:p>
          <a:p>
            <a:pPr marL="171450" indent="-171450" algn="just">
              <a:lnSpc>
                <a:spcPct val="115000"/>
              </a:lnSpc>
              <a:spcAft>
                <a:spcPts val="1000"/>
              </a:spcAft>
              <a:buFontTx/>
              <a:buChar char="-"/>
            </a:pPr>
            <a:r>
              <a:rPr lang="ca-ES" sz="1200" dirty="0">
                <a:effectLst/>
                <a:latin typeface="Tahoma" panose="020B0604030504040204" pitchFamily="34" charset="0"/>
                <a:ea typeface="Tahoma" panose="020B0604030504040204" pitchFamily="34" charset="0"/>
                <a:cs typeface="Tahoma" panose="020B0604030504040204" pitchFamily="34" charset="0"/>
              </a:rPr>
              <a:t>Publicació d'alguns documents treballats.</a:t>
            </a:r>
          </a:p>
          <a:p>
            <a:pPr marL="171450" indent="-171450" algn="just">
              <a:lnSpc>
                <a:spcPct val="115000"/>
              </a:lnSpc>
              <a:spcAft>
                <a:spcPts val="1000"/>
              </a:spcAft>
              <a:buFontTx/>
              <a:buChar char="-"/>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nSpc>
                <a:spcPct val="115000"/>
              </a:lnSpc>
              <a:spcAft>
                <a:spcPts val="1000"/>
              </a:spcAft>
            </a:pPr>
            <a:r>
              <a:rPr lang="ca-ES" sz="1200" b="1" dirty="0">
                <a:effectLst/>
                <a:latin typeface="Tahoma" panose="020B0604030504040204" pitchFamily="34" charset="0"/>
                <a:ea typeface="Tahoma" panose="020B0604030504040204" pitchFamily="34" charset="0"/>
                <a:cs typeface="Tahoma" panose="020B0604030504040204" pitchFamily="34" charset="0"/>
              </a:rPr>
              <a:t>FORMACIÓ I PARTICIPACIÓ A JORNADES I/O CURSOS SOBRE ÈTICA</a:t>
            </a: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 Formació avançada per a professionals que formen part d'un espai de reflexió Ètica. Procediments i tècniques de discussió de casos pràctics, organitzat per l’Institut Borja de Bioètica de la Universitat Ramon Llull. </a:t>
            </a:r>
          </a:p>
          <a:p>
            <a:pPr algn="just">
              <a:lnSpc>
                <a:spcPct val="115000"/>
              </a:lnSpc>
              <a:spcAft>
                <a:spcPts val="1000"/>
              </a:spcAft>
            </a:pPr>
            <a:r>
              <a:rPr lang="ca-ES" sz="1200" dirty="0">
                <a:effectLst/>
                <a:latin typeface="Tahoma" panose="020B0604030504040204" pitchFamily="34" charset="0"/>
                <a:ea typeface="Tahoma" panose="020B0604030504040204" pitchFamily="34" charset="0"/>
                <a:cs typeface="Tahoma" panose="020B0604030504040204" pitchFamily="34" charset="0"/>
              </a:rPr>
              <a:t>Participació de dues membres de l’ERESS en una sessió deliberativa del curs </a:t>
            </a:r>
            <a:r>
              <a:rPr lang="ca-ES" sz="1200" i="1" dirty="0">
                <a:effectLst/>
                <a:latin typeface="Tahoma" panose="020B0604030504040204" pitchFamily="34" charset="0"/>
                <a:ea typeface="Tahoma" panose="020B0604030504040204" pitchFamily="34" charset="0"/>
                <a:cs typeface="Tahoma" panose="020B0604030504040204" pitchFamily="34" charset="0"/>
              </a:rPr>
              <a:t>“ Compartim eines per a la millora de la pràctica deliberativa en la intervenció ètica.”</a:t>
            </a:r>
            <a:r>
              <a:rPr lang="ca-ES" sz="1200" dirty="0">
                <a:effectLst/>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892348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4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a:t>
            </a:r>
            <a:r>
              <a:rPr lang="ca-ES" sz="1200" b="1" dirty="0">
                <a:solidFill>
                  <a:schemeClr val="bg1"/>
                </a:solidFill>
                <a:effectLst>
                  <a:outerShdw blurRad="38100" dist="38100" dir="2700000" algn="tl">
                    <a:srgbClr val="000000">
                      <a:alpha val="43137"/>
                    </a:srgbClr>
                  </a:outerShdw>
                </a:effectLst>
              </a:rPr>
              <a: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8" name="7 CuadroTexto"/>
          <p:cNvSpPr txBox="1"/>
          <p:nvPr/>
        </p:nvSpPr>
        <p:spPr>
          <a:xfrm>
            <a:off x="785794" y="1285852"/>
            <a:ext cx="5500726" cy="369332"/>
          </a:xfrm>
          <a:prstGeom prst="rect">
            <a:avLst/>
          </a:prstGeom>
          <a:noFill/>
        </p:spPr>
        <p:txBody>
          <a:bodyPr wrap="square" rtlCol="0">
            <a:spAutoFit/>
          </a:bodyPr>
          <a:lstStyle/>
          <a:p>
            <a:r>
              <a:rPr lang="es-ES_tradnl" dirty="0"/>
              <a:t>    </a:t>
            </a:r>
            <a:endParaRPr lang="ca-ES" dirty="0"/>
          </a:p>
        </p:txBody>
      </p:sp>
      <p:sp>
        <p:nvSpPr>
          <p:cNvPr id="7" name="10 CuadroTexto">
            <a:extLst>
              <a:ext uri="{FF2B5EF4-FFF2-40B4-BE49-F238E27FC236}">
                <a16:creationId xmlns:a16="http://schemas.microsoft.com/office/drawing/2014/main" id="{02E67772-EBEB-4FD5-8A84-5F1297184814}"/>
              </a:ext>
            </a:extLst>
          </p:cNvPr>
          <p:cNvSpPr txBox="1"/>
          <p:nvPr/>
        </p:nvSpPr>
        <p:spPr>
          <a:xfrm>
            <a:off x="428604" y="1115616"/>
            <a:ext cx="5857916" cy="1723549"/>
          </a:xfrm>
          <a:prstGeom prst="rect">
            <a:avLst/>
          </a:prstGeom>
          <a:noFill/>
        </p:spPr>
        <p:txBody>
          <a:bodyPr wrap="square" rtlCol="0" anchor="ctr">
            <a:spAutoFit/>
          </a:bodyPr>
          <a:lstStyle/>
          <a:p>
            <a:pPr algn="just"/>
            <a:r>
              <a:rPr lang="ca-ES" sz="1200" dirty="0">
                <a:latin typeface="Tahoma" pitchFamily="34" charset="0"/>
                <a:ea typeface="Tahoma" pitchFamily="34" charset="0"/>
                <a:cs typeface="Tahoma" pitchFamily="34" charset="0"/>
              </a:rPr>
              <a:t>Pel que fa a la distribució de despeses per capítols, és el capítol 1 amb diferència el que major part de la distribució pressupostària se'n porta,  seguit del 2,  la resta de capítols es molt inferior la seva aplicació.      </a:t>
            </a:r>
            <a:r>
              <a:rPr lang="ca-ES" sz="1200" b="1" dirty="0">
                <a:latin typeface="Tahoma" pitchFamily="34" charset="0"/>
                <a:ea typeface="Tahoma" pitchFamily="34" charset="0"/>
                <a:cs typeface="Tahoma" pitchFamily="34" charset="0"/>
              </a:rPr>
              <a:t> </a:t>
            </a:r>
          </a:p>
          <a:p>
            <a:pPr algn="just"/>
            <a:endParaRPr lang="ca-ES" sz="1200" b="1" dirty="0">
              <a:latin typeface="Tahoma" pitchFamily="34" charset="0"/>
              <a:ea typeface="Tahoma" pitchFamily="34" charset="0"/>
              <a:cs typeface="Tahoma" pitchFamily="34" charset="0"/>
            </a:endParaRPr>
          </a:p>
          <a:p>
            <a:pPr algn="just"/>
            <a:endParaRPr lang="ca-ES" sz="1200" b="1" dirty="0">
              <a:latin typeface="Tahoma" pitchFamily="34" charset="0"/>
              <a:ea typeface="Tahoma" pitchFamily="34" charset="0"/>
              <a:cs typeface="Tahoma" pitchFamily="34" charset="0"/>
            </a:endParaRPr>
          </a:p>
          <a:p>
            <a:pPr algn="just"/>
            <a:r>
              <a:rPr lang="ca-ES" sz="1200" dirty="0">
                <a:latin typeface="Tahoma" pitchFamily="34" charset="0"/>
                <a:ea typeface="Tahoma" pitchFamily="34" charset="0"/>
                <a:cs typeface="Tahoma" pitchFamily="34" charset="0"/>
              </a:rPr>
              <a:t>Gràfic  B: Distribució de la Despesa del Consorci Pressupost 2020 </a:t>
            </a:r>
          </a:p>
          <a:p>
            <a:endParaRPr lang="ca-ES" sz="800" dirty="0">
              <a:latin typeface="Tahoma" pitchFamily="34" charset="0"/>
              <a:ea typeface="Tahoma" pitchFamily="34" charset="0"/>
              <a:cs typeface="Tahoma" pitchFamily="34" charset="0"/>
            </a:endParaRPr>
          </a:p>
          <a:p>
            <a:endParaRPr lang="ca-ES" sz="800" dirty="0">
              <a:latin typeface="Tahoma" pitchFamily="34" charset="0"/>
              <a:ea typeface="Tahoma" pitchFamily="34" charset="0"/>
              <a:cs typeface="Tahoma" pitchFamily="34" charset="0"/>
            </a:endParaRPr>
          </a:p>
          <a:p>
            <a:endParaRPr lang="ca-ES" dirty="0"/>
          </a:p>
        </p:txBody>
      </p:sp>
      <p:graphicFrame>
        <p:nvGraphicFramePr>
          <p:cNvPr id="9" name="Gràfic 8">
            <a:extLst>
              <a:ext uri="{FF2B5EF4-FFF2-40B4-BE49-F238E27FC236}">
                <a16:creationId xmlns:a16="http://schemas.microsoft.com/office/drawing/2014/main" id="{7A55B5AB-615E-42AD-B592-24313FAFD09F}"/>
              </a:ext>
            </a:extLst>
          </p:cNvPr>
          <p:cNvGraphicFramePr>
            <a:graphicFrameLocks/>
          </p:cNvGraphicFramePr>
          <p:nvPr>
            <p:extLst>
              <p:ext uri="{D42A27DB-BD31-4B8C-83A1-F6EECF244321}">
                <p14:modId xmlns:p14="http://schemas.microsoft.com/office/powerpoint/2010/main" val="3193145627"/>
              </p:ext>
            </p:extLst>
          </p:nvPr>
        </p:nvGraphicFramePr>
        <p:xfrm>
          <a:off x="424484" y="2771800"/>
          <a:ext cx="6100859" cy="5400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5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24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5" name="10 CuadroTexto">
            <a:extLst>
              <a:ext uri="{FF2B5EF4-FFF2-40B4-BE49-F238E27FC236}">
                <a16:creationId xmlns:a16="http://schemas.microsoft.com/office/drawing/2014/main" id="{4FA3E3EE-681A-4E13-8927-08B85AAB8D89}"/>
              </a:ext>
            </a:extLst>
          </p:cNvPr>
          <p:cNvSpPr txBox="1"/>
          <p:nvPr/>
        </p:nvSpPr>
        <p:spPr>
          <a:xfrm>
            <a:off x="714356" y="1142976"/>
            <a:ext cx="5286412" cy="2062103"/>
          </a:xfrm>
          <a:prstGeom prst="rect">
            <a:avLst/>
          </a:prstGeom>
          <a:noFill/>
        </p:spPr>
        <p:txBody>
          <a:bodyPr wrap="square" rtlCol="0">
            <a:spAutoFit/>
          </a:bodyPr>
          <a:lstStyle/>
          <a:p>
            <a:pPr algn="just"/>
            <a:r>
              <a:rPr lang="ca-ES" sz="1200" dirty="0">
                <a:latin typeface="Tahoma" pitchFamily="34" charset="0"/>
                <a:ea typeface="Tahoma" pitchFamily="34" charset="0"/>
                <a:cs typeface="Tahoma" pitchFamily="34" charset="0"/>
              </a:rPr>
              <a:t>Pel que fa la distribució de la despesa respecte el percentatge  destinat a fer serveis o be a estructura, necessària per  altra banda també per dur a terme la gestió dels serveis socials, veiem que un 89% front un 11% es la seva distribució en el pressupost .  </a:t>
            </a: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endParaRPr lang="es-ES_tradnl" sz="1000" dirty="0">
              <a:latin typeface="Tahoma" pitchFamily="34" charset="0"/>
              <a:ea typeface="Tahoma" pitchFamily="34" charset="0"/>
              <a:cs typeface="Tahoma" pitchFamily="34" charset="0"/>
            </a:endParaRPr>
          </a:p>
          <a:p>
            <a:r>
              <a:rPr lang="es-ES_tradnl" sz="1000" dirty="0" err="1">
                <a:latin typeface="Tahoma" pitchFamily="34" charset="0"/>
                <a:ea typeface="Tahoma" pitchFamily="34" charset="0"/>
                <a:cs typeface="Tahoma" pitchFamily="34" charset="0"/>
              </a:rPr>
              <a:t>Gràfic</a:t>
            </a:r>
            <a:r>
              <a:rPr lang="es-ES_tradnl" sz="1000" dirty="0">
                <a:latin typeface="Tahoma" pitchFamily="34" charset="0"/>
                <a:ea typeface="Tahoma" pitchFamily="34" charset="0"/>
                <a:cs typeface="Tahoma" pitchFamily="34" charset="0"/>
              </a:rPr>
              <a:t> C: </a:t>
            </a:r>
            <a:r>
              <a:rPr lang="es-ES_tradnl" sz="1000" dirty="0" err="1">
                <a:latin typeface="Tahoma" pitchFamily="34" charset="0"/>
                <a:ea typeface="Tahoma" pitchFamily="34" charset="0"/>
                <a:cs typeface="Tahoma" pitchFamily="34" charset="0"/>
              </a:rPr>
              <a:t>Despeses</a:t>
            </a:r>
            <a:r>
              <a:rPr lang="es-ES_tradnl" sz="1000" dirty="0">
                <a:latin typeface="Tahoma" pitchFamily="34" charset="0"/>
                <a:ea typeface="Tahoma" pitchFamily="34" charset="0"/>
                <a:cs typeface="Tahoma" pitchFamily="34" charset="0"/>
              </a:rPr>
              <a:t> de </a:t>
            </a:r>
            <a:r>
              <a:rPr lang="es-ES_tradnl" sz="1000" dirty="0" err="1">
                <a:latin typeface="Tahoma" pitchFamily="34" charset="0"/>
                <a:ea typeface="Tahoma" pitchFamily="34" charset="0"/>
                <a:cs typeface="Tahoma" pitchFamily="34" charset="0"/>
              </a:rPr>
              <a:t>Servei</a:t>
            </a:r>
            <a:r>
              <a:rPr lang="es-ES_tradnl" sz="1000" dirty="0">
                <a:latin typeface="Tahoma" pitchFamily="34" charset="0"/>
                <a:ea typeface="Tahoma" pitchFamily="34" charset="0"/>
                <a:cs typeface="Tahoma" pitchFamily="34" charset="0"/>
              </a:rPr>
              <a:t> i Estructura </a:t>
            </a:r>
            <a:endParaRPr lang="ca-ES" sz="1000" dirty="0">
              <a:latin typeface="Tahoma" pitchFamily="34" charset="0"/>
              <a:ea typeface="Tahoma" pitchFamily="34" charset="0"/>
              <a:cs typeface="Tahoma" pitchFamily="34" charset="0"/>
            </a:endParaRPr>
          </a:p>
        </p:txBody>
      </p:sp>
      <p:graphicFrame>
        <p:nvGraphicFramePr>
          <p:cNvPr id="6" name="Gràfic 5">
            <a:extLst>
              <a:ext uri="{FF2B5EF4-FFF2-40B4-BE49-F238E27FC236}">
                <a16:creationId xmlns:a16="http://schemas.microsoft.com/office/drawing/2014/main" id="{F93C64A9-5DD7-4AA1-B668-FCA647639C68}"/>
              </a:ext>
            </a:extLst>
          </p:cNvPr>
          <p:cNvGraphicFramePr>
            <a:graphicFrameLocks/>
          </p:cNvGraphicFramePr>
          <p:nvPr>
            <p:extLst>
              <p:ext uri="{D42A27DB-BD31-4B8C-83A1-F6EECF244321}">
                <p14:modId xmlns:p14="http://schemas.microsoft.com/office/powerpoint/2010/main" val="1759950506"/>
              </p:ext>
            </p:extLst>
          </p:nvPr>
        </p:nvGraphicFramePr>
        <p:xfrm>
          <a:off x="748600" y="3563888"/>
          <a:ext cx="5704736" cy="417646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6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sp>
        <p:nvSpPr>
          <p:cNvPr id="3" name="Rectangle 2"/>
          <p:cNvSpPr/>
          <p:nvPr/>
        </p:nvSpPr>
        <p:spPr>
          <a:xfrm>
            <a:off x="365820" y="827584"/>
            <a:ext cx="6048672" cy="461665"/>
          </a:xfrm>
          <a:prstGeom prst="rect">
            <a:avLst/>
          </a:prstGeom>
        </p:spPr>
        <p:txBody>
          <a:bodyPr wrap="square">
            <a:spAutoFit/>
          </a:bodyPr>
          <a:lstStyle/>
          <a:p>
            <a:r>
              <a:rPr lang="ca-ES" sz="1200" b="1" dirty="0">
                <a:solidFill>
                  <a:srgbClr val="0070C0"/>
                </a:solidFill>
                <a:latin typeface="Tahoma" pitchFamily="34" charset="0"/>
                <a:ea typeface="Tahoma" pitchFamily="34" charset="0"/>
                <a:cs typeface="Tahoma" pitchFamily="34" charset="0"/>
              </a:rPr>
              <a:t>2.3  ANÀLISI DE LA COMARCA</a:t>
            </a:r>
            <a:r>
              <a:rPr lang="ca-ES" sz="1200" b="1" dirty="0">
                <a:latin typeface="Tahoma" pitchFamily="34" charset="0"/>
                <a:ea typeface="Tahoma" pitchFamily="34" charset="0"/>
                <a:cs typeface="Tahoma" pitchFamily="34" charset="0"/>
              </a:rPr>
              <a:t>.</a:t>
            </a:r>
          </a:p>
          <a:p>
            <a:r>
              <a:rPr lang="ca-ES" sz="1200" dirty="0">
                <a:latin typeface="Tahoma" pitchFamily="34" charset="0"/>
                <a:ea typeface="Tahoma" pitchFamily="34" charset="0"/>
                <a:cs typeface="Tahoma" pitchFamily="34" charset="0"/>
              </a:rPr>
              <a:t> </a:t>
            </a:r>
          </a:p>
        </p:txBody>
      </p:sp>
      <p:sp>
        <p:nvSpPr>
          <p:cNvPr id="7" name="10 CuadroTexto">
            <a:extLst>
              <a:ext uri="{FF2B5EF4-FFF2-40B4-BE49-F238E27FC236}">
                <a16:creationId xmlns:a16="http://schemas.microsoft.com/office/drawing/2014/main" id="{EE944447-C5B6-4248-86D8-402EEBB8148E}"/>
              </a:ext>
            </a:extLst>
          </p:cNvPr>
          <p:cNvSpPr txBox="1"/>
          <p:nvPr/>
        </p:nvSpPr>
        <p:spPr>
          <a:xfrm>
            <a:off x="443508" y="1191396"/>
            <a:ext cx="5793804" cy="8577028"/>
          </a:xfrm>
          <a:prstGeom prst="rect">
            <a:avLst/>
          </a:prstGeom>
          <a:noFill/>
        </p:spPr>
        <p:txBody>
          <a:bodyPr wrap="square" rtlCol="0">
            <a:spAutoFit/>
          </a:bodyPr>
          <a:lstStyle/>
          <a:p>
            <a:pPr>
              <a:lnSpc>
                <a:spcPct val="115000"/>
              </a:lnSpc>
              <a:spcBef>
                <a:spcPts val="1000"/>
              </a:spcBef>
            </a:pPr>
            <a:r>
              <a:rPr lang="ca-ES" sz="1200" b="1" u="sng" dirty="0">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El territori d'actuació:</a:t>
            </a:r>
            <a:endParaRPr lang="ca-ES" sz="16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El territori d'actuació del Consorci de Benestar Social Gironès -Salt s'insereix a  la comarca del Gironès. Una comarca formada per </a:t>
            </a:r>
            <a:r>
              <a:rPr lang="ca-ES" sz="1200" b="1" dirty="0">
                <a:effectLst/>
                <a:latin typeface="Tahoma" panose="020B0604030504040204" pitchFamily="34" charset="0"/>
                <a:ea typeface="Tahoma" panose="020B0604030504040204" pitchFamily="34" charset="0"/>
                <a:cs typeface="Tahoma" panose="020B0604030504040204" pitchFamily="34" charset="0"/>
              </a:rPr>
              <a:t>27 municipis</a:t>
            </a:r>
            <a:r>
              <a:rPr lang="ca-ES" sz="1200" dirty="0">
                <a:effectLst/>
                <a:latin typeface="Tahoma" panose="020B0604030504040204" pitchFamily="34" charset="0"/>
                <a:ea typeface="Tahoma" panose="020B0604030504040204" pitchFamily="34" charset="0"/>
                <a:cs typeface="Tahoma" panose="020B0604030504040204" pitchFamily="34" charset="0"/>
              </a:rPr>
              <a:t> de característiques molt diferents en quant a nombre d’habitants i densitat de població. En aquest sentit, trobem municipis com la ciutat de Girona (101.852 hab.) o Salt (31.362 hab.) que acumulen més habitants que comarques com  El Pla de l’Estany (32.293 hab.) o El Ripollès (25.087 hab.). Però també hi ha  municipis molt petits com Sant Andreu Salou (155 hab.)  o Viladasens (200 hab.) que ni tan sol arriben a un quart de miler d'habitants. Aquestes diferències demogràfiques tan acusades dificulten la intervenció social, ja que el mosaic de necessitats socials és força variat. </a:t>
            </a: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El Consorci de Benestar Social Gironès-Salt presta serveis a tots els municipis de la comarca del Gironès tret de la ciutat de Girona. Per tant, sempre que sigui possible intentarem analitzar les dades agrupant aquests 26 municipis i aïllant  el pes de  Girona. Però hem de tenir en compte que  no sempre serà possible fer aquesta operació a mida, ja que les fonts oficials de consulta no desagreguen totes les dades a nivell municipal.</a:t>
            </a:r>
          </a:p>
          <a:p>
            <a:pPr algn="just">
              <a:lnSpc>
                <a:spcPct val="150000"/>
              </a:lnSpc>
            </a:pPr>
            <a:r>
              <a:rPr lang="ca-ES" sz="1200" b="1" u="sng" dirty="0">
                <a:solidFill>
                  <a:srgbClr val="2B67AF"/>
                </a:solidFill>
                <a:effectLst/>
                <a:latin typeface="Tahoma" panose="020B0604030504040204" pitchFamily="34" charset="0"/>
                <a:ea typeface="Tahoma" panose="020B0604030504040204" pitchFamily="34" charset="0"/>
                <a:cs typeface="Tahoma" panose="020B0604030504040204" pitchFamily="34" charset="0"/>
              </a:rPr>
              <a:t>Una població que creix, però de manera irregular</a:t>
            </a:r>
            <a:r>
              <a:rPr lang="ca-ES" sz="12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a:t>
            </a:r>
            <a:endParaRPr lang="ca-ES" sz="1200" dirty="0">
              <a:solidFill>
                <a:srgbClr val="2B67AF"/>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La població del territori Consorci és  de</a:t>
            </a:r>
            <a:r>
              <a:rPr lang="ca-ES" sz="12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  93.735 habitants</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quasi la meitat </a:t>
            </a:r>
            <a:r>
              <a:rPr lang="ca-ES" sz="12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(47,55%)</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del</a:t>
            </a:r>
            <a:r>
              <a:rPr lang="ca-ES" sz="12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total de la població de la Comarca  </a:t>
            </a:r>
            <a:r>
              <a:rPr lang="ca-ES" sz="12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(197.104 </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ca-ES" sz="12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habitants)</a:t>
            </a:r>
            <a:r>
              <a:rPr lang="ca-ES" sz="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Hi ha diverses maneres d'analitzar el creixement d'una població. Una d'elles és prenent com a referència la població a l'inici del període seleccionat  i població al final d'aquest  període. En aquest sentit, el creixement relatiu acumulat de la població del territori CBS als últims 19 anys ha estat d' un </a:t>
            </a:r>
            <a:r>
              <a:rPr lang="ca-ES" sz="1200" b="1" dirty="0">
                <a:effectLst/>
                <a:latin typeface="Tahoma" panose="020B0604030504040204" pitchFamily="34" charset="0"/>
                <a:ea typeface="Tahoma" panose="020B0604030504040204" pitchFamily="34" charset="0"/>
                <a:cs typeface="Tahoma" panose="020B0604030504040204" pitchFamily="34" charset="0"/>
              </a:rPr>
              <a:t>48,85%</a:t>
            </a:r>
            <a:r>
              <a:rPr lang="ca-ES" sz="1200" dirty="0">
                <a:effectLst/>
                <a:latin typeface="Tahoma" panose="020B0604030504040204" pitchFamily="34" charset="0"/>
                <a:ea typeface="Tahoma" panose="020B0604030504040204" pitchFamily="34" charset="0"/>
                <a:cs typeface="Tahoma" panose="020B0604030504040204" pitchFamily="34" charset="0"/>
              </a:rPr>
              <a:t>, creixement  considerablement  superior a l'experimentat per Catalunya  </a:t>
            </a:r>
            <a:r>
              <a:rPr lang="ca-ES" sz="1200" b="1" dirty="0">
                <a:effectLst/>
                <a:latin typeface="Tahoma" panose="020B0604030504040204" pitchFamily="34" charset="0"/>
                <a:ea typeface="Tahoma" panose="020B0604030504040204" pitchFamily="34" charset="0"/>
                <a:cs typeface="Tahoma" panose="020B0604030504040204" pitchFamily="34" charset="0"/>
              </a:rPr>
              <a:t>(22,57%)</a:t>
            </a:r>
            <a:r>
              <a:rPr lang="ca-ES" sz="1200" dirty="0">
                <a:effectLst/>
                <a:latin typeface="Tahoma" panose="020B0604030504040204" pitchFamily="34" charset="0"/>
                <a:ea typeface="Tahoma" panose="020B0604030504040204" pitchFamily="34" charset="0"/>
                <a:cs typeface="Tahoma" panose="020B0604030504040204" pitchFamily="34" charset="0"/>
              </a:rPr>
              <a:t> al mateix període de temps. En aquest sentit, s'ha de tenir en compte que el pes del municipi de Salt és determinant en el conjunt de les dades demogràfiques de la comarca. </a:t>
            </a:r>
          </a:p>
          <a:p>
            <a:pPr algn="just">
              <a:lnSpc>
                <a:spcPct val="150000"/>
              </a:lnSpc>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715406"/>
            <a:ext cx="6858000" cy="428596"/>
          </a:xfrm>
          <a:solidFill>
            <a:srgbClr val="2B67AF"/>
          </a:solidFill>
          <a:ln>
            <a:solidFill>
              <a:schemeClr val="tx2">
                <a:lumMod val="60000"/>
                <a:lumOff val="40000"/>
              </a:schemeClr>
            </a:solidFill>
          </a:ln>
        </p:spPr>
        <p:txBody>
          <a:bodyPr vert="horz">
            <a:noAutofit/>
          </a:bodyPr>
          <a:lstStyle/>
          <a:p>
            <a:pPr algn="l"/>
            <a:r>
              <a:rPr lang="ca-ES" sz="1050" dirty="0">
                <a:solidFill>
                  <a:schemeClr val="bg1"/>
                </a:solidFill>
              </a:rPr>
              <a:t>Consorci de Benestar Social                                                         7                                                                                        </a:t>
            </a:r>
            <a:r>
              <a:rPr lang="ca-ES" sz="1050" dirty="0" err="1">
                <a:solidFill>
                  <a:schemeClr val="bg1"/>
                </a:solidFill>
              </a:rPr>
              <a:t>www.cbs.cat</a:t>
            </a:r>
            <a:r>
              <a:rPr lang="ca-ES" sz="1050" dirty="0">
                <a:solidFill>
                  <a:schemeClr val="bg1"/>
                </a:solidFill>
              </a:rPr>
              <a:t>                                                                                                                                                                                                            </a:t>
            </a:r>
            <a:br>
              <a:rPr lang="ca-ES" sz="1050" dirty="0">
                <a:solidFill>
                  <a:schemeClr val="accent1">
                    <a:lumMod val="60000"/>
                    <a:lumOff val="40000"/>
                  </a:schemeClr>
                </a:solidFill>
              </a:rPr>
            </a:br>
            <a:r>
              <a:rPr lang="ca-ES" sz="1000" b="1" dirty="0">
                <a:solidFill>
                  <a:schemeClr val="bg1"/>
                </a:solidFill>
              </a:rPr>
              <a:t> Gironès-Salt                                                                                          </a:t>
            </a:r>
            <a:endParaRPr lang="ca-ES" sz="1050" b="1" dirty="0">
              <a:solidFill>
                <a:schemeClr val="bg1"/>
              </a:solidFill>
            </a:endParaRPr>
          </a:p>
        </p:txBody>
      </p:sp>
      <p:sp>
        <p:nvSpPr>
          <p:cNvPr id="4" name="1 Título"/>
          <p:cNvSpPr txBox="1">
            <a:spLocks/>
          </p:cNvSpPr>
          <p:nvPr/>
        </p:nvSpPr>
        <p:spPr>
          <a:xfrm>
            <a:off x="0" y="0"/>
            <a:ext cx="6858000" cy="571472"/>
          </a:xfrm>
          <a:prstGeom prst="rect">
            <a:avLst/>
          </a:prstGeom>
          <a:gradFill flip="none" rotWithShape="1">
            <a:gsLst>
              <a:gs pos="0">
                <a:srgbClr val="2B67AF"/>
              </a:gs>
              <a:gs pos="50000">
                <a:schemeClr val="accent1">
                  <a:tint val="44500"/>
                  <a:satMod val="160000"/>
                </a:schemeClr>
              </a:gs>
              <a:gs pos="100000">
                <a:schemeClr val="accent1">
                  <a:tint val="23500"/>
                  <a:satMod val="160000"/>
                </a:schemeClr>
              </a:gs>
            </a:gsLst>
            <a:lin ang="0" scaled="1"/>
            <a:tileRect/>
          </a:gradFill>
          <a:ln>
            <a:noFill/>
          </a:ln>
        </p:spPr>
        <p:txBody>
          <a:bodyPr vert="horz" lIns="91440" tIns="45720" rIns="91440" bIns="45720" rtlCol="0" anchor="ctr">
            <a:noAutofit/>
          </a:bodyPr>
          <a:lstStyle/>
          <a:p>
            <a:pPr lvl="0">
              <a:spcBef>
                <a:spcPct val="0"/>
              </a:spcBef>
              <a:defRPr/>
            </a:pPr>
            <a:endParaRPr lang="ca-ES" sz="1200" b="1" dirty="0">
              <a:solidFill>
                <a:schemeClr val="bg1"/>
              </a:solidFill>
              <a:effectLst>
                <a:outerShdw blurRad="38100" dist="38100" dir="2700000" algn="tl">
                  <a:srgbClr val="000000">
                    <a:alpha val="43137"/>
                  </a:srgbClr>
                </a:outerShdw>
              </a:effectLst>
            </a:endParaRPr>
          </a:p>
          <a:p>
            <a:pPr lvl="0">
              <a:spcBef>
                <a:spcPct val="0"/>
              </a:spcBef>
              <a:defRPr/>
            </a:pPr>
            <a:r>
              <a:rPr lang="ca-ES" sz="2400" b="1" dirty="0">
                <a:solidFill>
                  <a:schemeClr val="bg1"/>
                </a:solidFill>
                <a:effectLst>
                  <a:outerShdw blurRad="38100" dist="38100" dir="2700000" algn="tl">
                    <a:srgbClr val="000000">
                      <a:alpha val="43137"/>
                    </a:srgbClr>
                  </a:outerShdw>
                </a:effectLst>
              </a:rPr>
              <a:t>2. El Consorci de Benestar Social Gironès-Salt </a:t>
            </a:r>
          </a:p>
          <a:p>
            <a:pPr lvl="0">
              <a:spcBef>
                <a:spcPct val="0"/>
              </a:spcBef>
              <a:defRPr/>
            </a:pPr>
            <a:r>
              <a:rPr lang="ca-ES" sz="1200" b="1" dirty="0">
                <a:solidFill>
                  <a:schemeClr val="bg1"/>
                </a:solidFill>
                <a:effectLst>
                  <a:outerShdw blurRad="38100" dist="38100" dir="2700000" algn="tl">
                    <a:srgbClr val="000000">
                      <a:alpha val="43137"/>
                    </a:srgbClr>
                  </a:outerShdw>
                </a:effectLst>
              </a:rPr>
              <a:t> </a:t>
            </a:r>
          </a:p>
        </p:txBody>
      </p:sp>
      <p:pic>
        <p:nvPicPr>
          <p:cNvPr id="8" name="Imatge 7">
            <a:extLst>
              <a:ext uri="{FF2B5EF4-FFF2-40B4-BE49-F238E27FC236}">
                <a16:creationId xmlns:a16="http://schemas.microsoft.com/office/drawing/2014/main" id="{24E515D7-F14C-4AC6-A37A-42CC93C30F45}"/>
              </a:ext>
            </a:extLst>
          </p:cNvPr>
          <p:cNvPicPr>
            <a:picLocks noChangeAspect="1"/>
          </p:cNvPicPr>
          <p:nvPr/>
        </p:nvPicPr>
        <p:blipFill>
          <a:blip r:embed="rId3"/>
          <a:stretch>
            <a:fillRect/>
          </a:stretch>
        </p:blipFill>
        <p:spPr>
          <a:xfrm>
            <a:off x="764704" y="573250"/>
            <a:ext cx="5095238" cy="3428571"/>
          </a:xfrm>
          <a:prstGeom prst="rect">
            <a:avLst/>
          </a:prstGeom>
        </p:spPr>
      </p:pic>
      <p:sp>
        <p:nvSpPr>
          <p:cNvPr id="9" name="10 CuadroTexto">
            <a:extLst>
              <a:ext uri="{FF2B5EF4-FFF2-40B4-BE49-F238E27FC236}">
                <a16:creationId xmlns:a16="http://schemas.microsoft.com/office/drawing/2014/main" id="{6FD87888-1637-4E64-9C3A-58AC698A14BA}"/>
              </a:ext>
            </a:extLst>
          </p:cNvPr>
          <p:cNvSpPr txBox="1"/>
          <p:nvPr/>
        </p:nvSpPr>
        <p:spPr>
          <a:xfrm>
            <a:off x="404664" y="4084073"/>
            <a:ext cx="5793804" cy="5507470"/>
          </a:xfrm>
          <a:prstGeom prst="rect">
            <a:avLst/>
          </a:prstGeom>
          <a:noFill/>
        </p:spPr>
        <p:txBody>
          <a:bodyPr wrap="square" rtlCol="0">
            <a:spAutoFit/>
          </a:bodyPr>
          <a:lstStyle/>
          <a:p>
            <a:pPr algn="just">
              <a:lnSpc>
                <a:spcPct val="150000"/>
              </a:lnSpc>
            </a:pPr>
            <a:r>
              <a:rPr lang="ca-ES" sz="1200" b="1" u="sng" dirty="0">
                <a:solidFill>
                  <a:srgbClr val="2B67AF"/>
                </a:solidFill>
                <a:effectLst/>
                <a:latin typeface="Tahoma" panose="020B0604030504040204" pitchFamily="34" charset="0"/>
                <a:ea typeface="Tahoma" panose="020B0604030504040204" pitchFamily="34" charset="0"/>
                <a:cs typeface="Tahoma" panose="020B0604030504040204" pitchFamily="34" charset="0"/>
              </a:rPr>
              <a:t>Una població molt poc envellida i amb un pes important de les persones  en edats adultes</a:t>
            </a:r>
            <a:r>
              <a:rPr lang="ca-ES" sz="1200" b="1" dirty="0">
                <a:solidFill>
                  <a:srgbClr val="2B67AF"/>
                </a:solidFill>
                <a:effectLst/>
                <a:latin typeface="Tahoma" panose="020B0604030504040204" pitchFamily="34" charset="0"/>
                <a:ea typeface="Tahoma" panose="020B0604030504040204" pitchFamily="34" charset="0"/>
                <a:cs typeface="Tahoma" panose="020B0604030504040204" pitchFamily="34" charset="0"/>
              </a:rPr>
              <a:t>:</a:t>
            </a:r>
            <a:endParaRPr lang="ca-ES" sz="1200" dirty="0">
              <a:solidFill>
                <a:srgbClr val="2B67AF"/>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ca-ES" sz="1200" b="1" dirty="0">
                <a:effectLst/>
                <a:latin typeface="Tahoma" panose="020B0604030504040204" pitchFamily="34" charset="0"/>
                <a:ea typeface="Tahoma" panose="020B0604030504040204" pitchFamily="34" charset="0"/>
                <a:cs typeface="Tahoma" panose="020B0604030504040204" pitchFamily="34" charset="0"/>
              </a:rPr>
              <a:t>Pel que fa l'edat mitjana</a:t>
            </a:r>
            <a:r>
              <a:rPr lang="ca-ES" sz="1200" dirty="0">
                <a:effectLst/>
                <a:latin typeface="Tahoma" panose="020B0604030504040204" pitchFamily="34" charset="0"/>
                <a:ea typeface="Tahoma" panose="020B0604030504040204" pitchFamily="34" charset="0"/>
                <a:cs typeface="Tahoma" panose="020B0604030504040204" pitchFamily="34" charset="0"/>
              </a:rPr>
              <a:t> de la població del territori CBS aquesta és de  </a:t>
            </a:r>
            <a:r>
              <a:rPr lang="ca-ES" sz="1200" b="1" dirty="0">
                <a:effectLst/>
                <a:latin typeface="Tahoma" panose="020B0604030504040204" pitchFamily="34" charset="0"/>
                <a:ea typeface="Tahoma" panose="020B0604030504040204" pitchFamily="34" charset="0"/>
                <a:cs typeface="Tahoma" panose="020B0604030504040204" pitchFamily="34" charset="0"/>
              </a:rPr>
              <a:t>40, 68 anys </a:t>
            </a:r>
            <a:r>
              <a:rPr lang="ca-ES" sz="1050" dirty="0">
                <a:effectLst/>
                <a:latin typeface="Tahoma" panose="020B0604030504040204" pitchFamily="34" charset="0"/>
                <a:ea typeface="Tahoma" panose="020B0604030504040204" pitchFamily="34" charset="0"/>
                <a:cs typeface="Tahoma" panose="020B0604030504040204" pitchFamily="34" charset="0"/>
              </a:rPr>
              <a:t>(1) </a:t>
            </a:r>
            <a:r>
              <a:rPr lang="ca-ES" sz="1200" dirty="0">
                <a:effectLst/>
                <a:latin typeface="Tahoma" panose="020B0604030504040204" pitchFamily="34" charset="0"/>
                <a:ea typeface="Tahoma" panose="020B0604030504040204" pitchFamily="34" charset="0"/>
                <a:cs typeface="Tahoma" panose="020B0604030504040204" pitchFamily="34" charset="0"/>
              </a:rPr>
              <a:t>, una edat mitjana  força baixa si la comparem  amb  la de la comarca del Gironès, la qual té  l'edat mitjana més baixa </a:t>
            </a:r>
            <a:r>
              <a:rPr lang="ca-ES" sz="1200" b="1" dirty="0">
                <a:effectLst/>
                <a:latin typeface="Tahoma" panose="020B0604030504040204" pitchFamily="34" charset="0"/>
                <a:ea typeface="Tahoma" panose="020B0604030504040204" pitchFamily="34" charset="0"/>
                <a:cs typeface="Tahoma" panose="020B0604030504040204" pitchFamily="34" charset="0"/>
              </a:rPr>
              <a:t> (39,82 anys) </a:t>
            </a:r>
            <a:r>
              <a:rPr lang="ca-ES" sz="1200" dirty="0">
                <a:effectLst/>
                <a:latin typeface="Tahoma" panose="020B0604030504040204" pitchFamily="34" charset="0"/>
                <a:ea typeface="Tahoma" panose="020B0604030504040204" pitchFamily="34" charset="0"/>
                <a:cs typeface="Tahoma" panose="020B0604030504040204" pitchFamily="34" charset="0"/>
              </a:rPr>
              <a:t>d'entre totes les comarques catalanes. </a:t>
            </a: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Quan fixem la mirada en com es distribueix la població del nostre territori d'actuació segons edats, podem apreciar a partir de la seva </a:t>
            </a:r>
            <a:r>
              <a:rPr lang="ca-ES" sz="1200" b="1" dirty="0">
                <a:effectLst/>
                <a:latin typeface="Tahoma" panose="020B0604030504040204" pitchFamily="34" charset="0"/>
                <a:ea typeface="Tahoma" panose="020B0604030504040204" pitchFamily="34" charset="0"/>
                <a:cs typeface="Tahoma" panose="020B0604030504040204" pitchFamily="34" charset="0"/>
              </a:rPr>
              <a:t>piràmide de població </a:t>
            </a:r>
            <a:r>
              <a:rPr lang="ca-ES" sz="1200" dirty="0">
                <a:effectLst/>
                <a:latin typeface="Tahoma" panose="020B0604030504040204" pitchFamily="34" charset="0"/>
                <a:ea typeface="Tahoma" panose="020B0604030504040204" pitchFamily="34" charset="0"/>
                <a:cs typeface="Tahoma" panose="020B0604030504040204" pitchFamily="34" charset="0"/>
              </a:rPr>
              <a:t>que la major concentració d'efectius poblacionals es troba situada a les edats adultes, és dels  34 als  54 anys quan s'eixampla la piràmide.</a:t>
            </a:r>
          </a:p>
          <a:p>
            <a:pPr algn="just">
              <a:lnSpc>
                <a:spcPct val="150000"/>
              </a:lnSpc>
            </a:pPr>
            <a:r>
              <a:rPr lang="ca-ES" sz="1200" dirty="0">
                <a:effectLst/>
                <a:latin typeface="Tahoma" panose="020B0604030504040204" pitchFamily="34" charset="0"/>
                <a:ea typeface="Tahoma" panose="020B0604030504040204" pitchFamily="34" charset="0"/>
                <a:cs typeface="Tahoma" panose="020B0604030504040204" pitchFamily="34" charset="0"/>
              </a:rPr>
              <a:t>Calculada a partir de la mitjana d'edat de cada un dels 26 municipis que integren el territori CBS, tret del municipi  de </a:t>
            </a:r>
            <a:r>
              <a:rPr lang="ca-ES" sz="1200" dirty="0" err="1">
                <a:effectLst/>
                <a:latin typeface="Tahoma" panose="020B0604030504040204" pitchFamily="34" charset="0"/>
                <a:ea typeface="Tahoma" panose="020B0604030504040204" pitchFamily="34" charset="0"/>
                <a:cs typeface="Tahoma" panose="020B0604030504040204" pitchFamily="34" charset="0"/>
              </a:rPr>
              <a:t>Medinyà</a:t>
            </a:r>
            <a:r>
              <a:rPr lang="ca-ES" sz="1200" dirty="0">
                <a:effectLst/>
                <a:latin typeface="Tahoma" panose="020B0604030504040204" pitchFamily="34" charset="0"/>
                <a:ea typeface="Tahoma" panose="020B0604030504040204" pitchFamily="34" charset="0"/>
                <a:cs typeface="Tahoma" panose="020B0604030504040204" pitchFamily="34" charset="0"/>
              </a:rPr>
              <a:t> per al qual no s'han trobat a les fonts oficials les dades necessàries per al càlcul d'aquesta mitjana. </a:t>
            </a:r>
          </a:p>
          <a:p>
            <a:pPr algn="just">
              <a:lnSpc>
                <a:spcPct val="150000"/>
              </a:lnSpc>
            </a:pPr>
            <a:r>
              <a:rPr lang="ca-ES" sz="1200" dirty="0">
                <a:latin typeface="Tahoma" panose="020B0604030504040204" pitchFamily="34" charset="0"/>
                <a:ea typeface="Tahoma" panose="020B0604030504040204" pitchFamily="34" charset="0"/>
                <a:cs typeface="Tahoma" panose="020B0604030504040204" pitchFamily="34" charset="0"/>
              </a:rPr>
              <a:t>_______________</a:t>
            </a:r>
          </a:p>
          <a:p>
            <a:pPr algn="just"/>
            <a:endParaRPr lang="ca-ES" sz="1200" dirty="0">
              <a:latin typeface="Tahoma" panose="020B0604030504040204" pitchFamily="34" charset="0"/>
              <a:ea typeface="Tahoma" panose="020B0604030504040204" pitchFamily="34" charset="0"/>
              <a:cs typeface="Tahoma" panose="020B0604030504040204" pitchFamily="34" charset="0"/>
            </a:endParaRPr>
          </a:p>
          <a:p>
            <a:pPr algn="just"/>
            <a:r>
              <a:rPr lang="ca-ES" sz="1100" baseline="30000" dirty="0">
                <a:effectLst/>
                <a:latin typeface="Tahoma" panose="020B0604030504040204" pitchFamily="34" charset="0"/>
                <a:ea typeface="Tahoma" panose="020B0604030504040204" pitchFamily="34" charset="0"/>
                <a:cs typeface="Tahoma" panose="020B0604030504040204" pitchFamily="34" charset="0"/>
              </a:rPr>
              <a:t>(1) Calculada a partir de la mitjana d'edat de cada un dels 26 municipis que integren el territori CBS, tret del municipi  de </a:t>
            </a:r>
            <a:r>
              <a:rPr lang="ca-ES" sz="1100" baseline="30000" dirty="0" err="1">
                <a:effectLst/>
                <a:latin typeface="Tahoma" panose="020B0604030504040204" pitchFamily="34" charset="0"/>
                <a:ea typeface="Tahoma" panose="020B0604030504040204" pitchFamily="34" charset="0"/>
                <a:cs typeface="Tahoma" panose="020B0604030504040204" pitchFamily="34" charset="0"/>
              </a:rPr>
              <a:t>Medinyà</a:t>
            </a:r>
            <a:r>
              <a:rPr lang="ca-ES" sz="1100" baseline="30000" dirty="0">
                <a:effectLst/>
                <a:latin typeface="Tahoma" panose="020B0604030504040204" pitchFamily="34" charset="0"/>
                <a:ea typeface="Tahoma" panose="020B0604030504040204" pitchFamily="34" charset="0"/>
                <a:cs typeface="Tahoma" panose="020B0604030504040204" pitchFamily="34" charset="0"/>
              </a:rPr>
              <a:t> per al qual no s'han trobat a les fonts oficials les dades necessàries per al càlcul d'aquesta mitjana. </a:t>
            </a:r>
            <a:endParaRPr lang="ca-ES" sz="1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ca-ES" sz="1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022937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14305</TotalTime>
  <Words>11054</Words>
  <Application>Microsoft Office PowerPoint</Application>
  <PresentationFormat>Presentació en pantalla (4:3)</PresentationFormat>
  <Paragraphs>1694</Paragraphs>
  <Slides>51</Slides>
  <Notes>48</Notes>
  <HiddenSlides>0</HiddenSlides>
  <MMClips>0</MMClips>
  <ScaleCrop>false</ScaleCrop>
  <HeadingPairs>
    <vt:vector size="6" baseType="variant">
      <vt:variant>
        <vt:lpstr>Tipus de lletra utilitzats</vt:lpstr>
      </vt:variant>
      <vt:variant>
        <vt:i4>6</vt:i4>
      </vt:variant>
      <vt:variant>
        <vt:lpstr>Tema</vt:lpstr>
      </vt:variant>
      <vt:variant>
        <vt:i4>1</vt:i4>
      </vt:variant>
      <vt:variant>
        <vt:lpstr>Títols de les diapositives</vt:lpstr>
      </vt:variant>
      <vt:variant>
        <vt:i4>51</vt:i4>
      </vt:variant>
    </vt:vector>
  </HeadingPairs>
  <TitlesOfParts>
    <vt:vector size="58" baseType="lpstr">
      <vt:lpstr>Arial</vt:lpstr>
      <vt:lpstr>Calibri</vt:lpstr>
      <vt:lpstr>Cambria</vt:lpstr>
      <vt:lpstr>Rockwell</vt:lpstr>
      <vt:lpstr>Symbol</vt:lpstr>
      <vt:lpstr>Tahoma</vt:lpstr>
      <vt:lpstr>Tema de Office</vt:lpstr>
      <vt:lpstr>Presentació del PowerPoint</vt:lpstr>
      <vt:lpstr>Consorci de Benestar Social                                                                                                                                                 www.cbs.cat                                                                                                                                                                                                              Gironès-Salt   </vt:lpstr>
      <vt:lpstr>Consorci de Benestar Social                                                            1                                                                                      www.cbs.cat                                                                                                                                                                                                              Gironès-Salt                                                                              </vt:lpstr>
      <vt:lpstr>Consorci de Benestar Social                                                            2                                                                                      www.cbs.cat                                                                                                                                                                                                              Gironès-Salt                                                                                           </vt:lpstr>
      <vt:lpstr>Consorci de Benestar Social                                                         3   Gironès-Salt                                                                                          </vt:lpstr>
      <vt:lpstr>Consorci de Benestar Social                                                         4                                                                                        www.cbs.cat                                                                                                                                                                                                              Gironès-Salt                                                                                          </vt:lpstr>
      <vt:lpstr>Consorci de Benestar Social                                                         5                                                                                        www.cbs.cat                                                                                                                                                                                                              Gironès-Salt                                                                                          </vt:lpstr>
      <vt:lpstr>Consorci de Benestar Social                                                         6                                                                                        www.cbs.cat                                                                                                                                                                                                              Gironès-Salt                                                                                          </vt:lpstr>
      <vt:lpstr>Consorci de Benestar Social                                                         7                                                                                        www.cbs.cat                                                                                                                                                                                                              Gironès-Salt                                                                                          </vt:lpstr>
      <vt:lpstr>Consorci de Benestar Social                                                         8                                                                                       www.cbs.cat                                                                                                                                                                                                              Gironès-Salt                                                                                          </vt:lpstr>
      <vt:lpstr>Consorci de Benestar Social                                                         9                                                                                        www.cbs.cat                                                                                                                                                                                                              Gironès-Salt                                                                                          </vt:lpstr>
      <vt:lpstr>Consorci de Benestar Social                                                         10                                                                                       www.cbs.cat                                                                                                                                                                                                              Gironès-Salt                                                                                          </vt:lpstr>
      <vt:lpstr>Consorci de Benestar Social                                                         11                                                                                       www.cbs.cat                                                                                                                                                                                                              Gironès-Salt                                                                                          </vt:lpstr>
      <vt:lpstr>Consorci de Benestar Social                                                         12                                                                                       www.cbs.cat                                                                                                                                                                                                              Gironès-Salt                                                                                          </vt:lpstr>
      <vt:lpstr>Consorci de Benestar Social                                                         13                                                                                       www.cbs.cat                                                                                                                                                                                                              Gironès-Salt                                                                                          </vt:lpstr>
      <vt:lpstr>Consorci de Benestar Social                                                         14                                                                                       www.cbs.cat                                                                                                                                                                                                              Gironès-Salt                                                                                          </vt:lpstr>
      <vt:lpstr>Consorci de Benestar Social                                                         15                                                                                       www.cbs.cat                                                                                                                                                                                                              Gironès-Salt                                                                                          </vt:lpstr>
      <vt:lpstr>Consorci de Benestar Social                                                         16                                                                                       www.cbs.cat                                                                                                                                                                                                              Gironès-Salt                                                                                          </vt:lpstr>
      <vt:lpstr>Consorci de Benestar Social                                                         17                                                                                       www.cbs.cat                                                                                                                                                                                                              Gironès-Salt                                                                                          </vt:lpstr>
      <vt:lpstr>Consorci de Benestar Social                                                         18                                                                                       www.cbs.cat                                                                                                                                                                                                              Gironès-Salt                                                                                          </vt:lpstr>
      <vt:lpstr>Consorci de Benestar Social                                                         19                                                                                       www.cbs.cat                                                                                                                                                                                                              Gironès-Salt                                                                                          </vt:lpstr>
      <vt:lpstr>Consorci de Benestar Social                                                       20                                                                                       www.cbs.cat                                                                                                                                                                                                              Gironès-Salt                                                                                          </vt:lpstr>
      <vt:lpstr>Consorci de Benestar Social                                                       21                                                                                       www.cbs.cat                                                                                                                                                                                                              Gironès-Salt                                                                                          </vt:lpstr>
      <vt:lpstr>Consorci de Benestar Social                                                         22                                                                                     www.cbs.cat                                                                                                                                                                                                              Gironès-Salt                                                                                          </vt:lpstr>
      <vt:lpstr>Consorci de Benestar Social                                                         23                                                                                     www.cbs.cat                                                                                                                                                                                                              Gironès-Salt                                                                                          </vt:lpstr>
      <vt:lpstr>Consorci de Benestar Social                                                         24                                                                                    www.cbs.cat                                                                                                                                                                                                              Gironès-Salt                                                                                          </vt:lpstr>
      <vt:lpstr>Consorci de Benestar Social                                                         25                                                                                       www.cbs.cat                                                                                                                                                                                                              Gironès-Salt                                                                                          </vt:lpstr>
      <vt:lpstr>Consorci de Benestar Social                    26                                                                              www.cbs.cat   Gironès-Salt</vt:lpstr>
      <vt:lpstr>Consorci de Benestar Social                                                      27   www.cbs.cat                                                                                                                                                                                                              Gironès-Salt                                                                                          </vt:lpstr>
      <vt:lpstr>Consorci de Benestar Social                                                         28                                                                                       www.cbs.cat                                                                                                                                                                                                              Gironès-Salt                                                                                          </vt:lpstr>
      <vt:lpstr>Consorci de Benestar Social                     29          www.cbs.cat                                                                                                                                                                                                              Gironès-Salt                                                                                          </vt:lpstr>
      <vt:lpstr>Consorci de Benestar Social                     30          www.cbs.cat                                                                                                                                                                                                              Gironès-Salt                                                                                          </vt:lpstr>
      <vt:lpstr>Consorci de Benestar Social                                                        31                                                                                     www.cbs.cat                                                                                                                                                                                                              Gironès-Salt                                                                                          </vt:lpstr>
      <vt:lpstr>Consorci de Benestar Social                                                        32                                                                                     www.cbs.cat                                                                                                                                                                                                              Gironès-Salt                                                                                          </vt:lpstr>
      <vt:lpstr>Consorci de Benestar Social                                                        33                                                                                     www.cbs.cat                                                                                                                                                                                                              Gironès-Salt                                                                                          </vt:lpstr>
      <vt:lpstr>Consorci de Benestar Social                                                        34                                                                                     www.cbs.cat                                                                                                                                                                                                              Gironès-Salt                                                                                          </vt:lpstr>
      <vt:lpstr>Consorci de Benestar Social                                                        35                                                                                     www.cbs.cat                                                                                                                                                                                                              Gironès-Salt                                                                                          </vt:lpstr>
      <vt:lpstr>Consorci de Benestar Social                                                        36                                                                                     www.cbs.cat                                                                                                                                                                                                              Gironès-Salt                                                                                          </vt:lpstr>
      <vt:lpstr>Consorci de Benestar Social                                                        37                                                                                     www.cbs.cat                                                                                                                                                                                                              Gironès-Salt                                                                                          </vt:lpstr>
      <vt:lpstr>Consorci de Benestar Social                                                        38                                                                                  www.cbs.cat                                                                                                                                                                                                              Gironès-Salt                                                                                          </vt:lpstr>
      <vt:lpstr>Consorci de Benestar Social                                                        39                                                                                www.cbs.cat                                                                                                                                                                                                              Gironès-Salt                                                                                          </vt:lpstr>
      <vt:lpstr>Consorci de Benestar Social                                                        40                                                                                  www.cbs.cat                                                                                                                                                                                                              Gironès-Salt                                                                                          </vt:lpstr>
      <vt:lpstr>Consorci de Benestar Social                                                        41                                                                                  www.cbs.cat                                                                                                                                                                                                              Gironès-Salt                                                                                          </vt:lpstr>
      <vt:lpstr>Consorci de Benestar Social                                                        42                                                                                  www.cbs.cat                                                                                                                                                                                                              Gironès-Salt                                                                                          </vt:lpstr>
      <vt:lpstr>Consorci de Benestar Social                                                        43                                                                                  www.cbs.cat                                                                                                                                                                                                              Gironès-Salt                                                                                          </vt:lpstr>
      <vt:lpstr>Consorci de Benestar Social                                                        44                                                                                  www.cbs.cat                                                                                                                                                                                                              Gironès-Salt                                                                                          </vt:lpstr>
      <vt:lpstr>Consorci de Benestar Social                                                        45                                                                                  www.cbs.cat                                                                                                                                                                                                              Gironès-Salt                                                                                          </vt:lpstr>
      <vt:lpstr>Consorci de Benestar Social                                                        46                                                                                  www.cbs.cat                                                                                                                                                                                                              Gironès-Salt                                                                                          </vt:lpstr>
      <vt:lpstr>Consorci de Benestar Social                                                        47                                                                                  www.cbs.cat                                                                                                                                                                                                              Gironès-Salt                                                                                          </vt:lpstr>
      <vt:lpstr>Consorci de Benestar Social                                                        48                                                                                  www.cbs.cat                                                                                                                                                                                                              Gironès-Salt                                                                                          </vt:lpstr>
      <vt:lpstr>Consorci de Benestar Social                                                        49                                                                                  www.cbs.cat                                                                                                                                                                                                              Gironès-Salt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noemi.domingo</dc:creator>
  <cp:lastModifiedBy>Jordi Esteva</cp:lastModifiedBy>
  <cp:revision>1507</cp:revision>
  <cp:lastPrinted>2021-07-20T10:26:59Z</cp:lastPrinted>
  <dcterms:created xsi:type="dcterms:W3CDTF">2014-04-28T09:58:53Z</dcterms:created>
  <dcterms:modified xsi:type="dcterms:W3CDTF">2021-07-30T11:13:50Z</dcterms:modified>
</cp:coreProperties>
</file>